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7" r:id="rId1"/>
    <p:sldMasterId id="2147483678" r:id="rId2"/>
  </p:sldMasterIdLst>
  <p:notesMasterIdLst>
    <p:notesMasterId r:id="rId28"/>
  </p:notesMasterIdLst>
  <p:handoutMasterIdLst>
    <p:handoutMasterId r:id="rId29"/>
  </p:handoutMasterIdLst>
  <p:sldIdLst>
    <p:sldId id="311" r:id="rId3"/>
    <p:sldId id="387" r:id="rId4"/>
    <p:sldId id="349" r:id="rId5"/>
    <p:sldId id="344" r:id="rId6"/>
    <p:sldId id="351" r:id="rId7"/>
    <p:sldId id="354" r:id="rId8"/>
    <p:sldId id="352" r:id="rId9"/>
    <p:sldId id="355" r:id="rId10"/>
    <p:sldId id="345" r:id="rId11"/>
    <p:sldId id="388" r:id="rId12"/>
    <p:sldId id="383" r:id="rId13"/>
    <p:sldId id="385" r:id="rId14"/>
    <p:sldId id="386" r:id="rId15"/>
    <p:sldId id="396" r:id="rId16"/>
    <p:sldId id="390" r:id="rId17"/>
    <p:sldId id="392" r:id="rId18"/>
    <p:sldId id="394" r:id="rId19"/>
    <p:sldId id="393" r:id="rId20"/>
    <p:sldId id="356" r:id="rId21"/>
    <p:sldId id="358" r:id="rId22"/>
    <p:sldId id="398" r:id="rId23"/>
    <p:sldId id="397" r:id="rId24"/>
    <p:sldId id="346" r:id="rId25"/>
    <p:sldId id="373" r:id="rId26"/>
    <p:sldId id="381" r:id="rId27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5000"/>
      </a:spcBef>
      <a:spcAft>
        <a:spcPct val="0"/>
      </a:spcAft>
      <a:buClr>
        <a:srgbClr val="A50E29"/>
      </a:buClr>
      <a:buFont typeface="Arial" charset="0"/>
      <a:defRPr sz="2400" kern="1200">
        <a:solidFill>
          <a:srgbClr val="A50E2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A50E2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143"/>
    <a:srgbClr val="7D8414"/>
    <a:srgbClr val="A50E29"/>
    <a:srgbClr val="C8A004"/>
    <a:srgbClr val="546288"/>
    <a:srgbClr val="910E29"/>
    <a:srgbClr val="000000"/>
    <a:srgbClr val="6D5E51"/>
    <a:srgbClr val="0599DD"/>
    <a:srgbClr val="6773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89385" autoAdjust="0"/>
  </p:normalViewPr>
  <p:slideViewPr>
    <p:cSldViewPr>
      <p:cViewPr varScale="1">
        <p:scale>
          <a:sx n="66" d="100"/>
          <a:sy n="66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1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 algn="r"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 algn="r"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735B90B-3CCC-4A7F-A6BA-1EE2215F859D}" type="slidenum">
              <a:rPr lang="en-AU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707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>
            <a:lvl1pPr algn="r"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100"/>
            <a:ext cx="5142177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6" tIns="46422" rIns="92846" bIns="46422" numCol="1" anchor="b" anchorCtr="0" compatLnSpc="1">
            <a:prstTxWarp prst="textNoShape">
              <a:avLst/>
            </a:prstTxWarp>
          </a:bodyPr>
          <a:lstStyle>
            <a:lvl1pPr algn="r" defTabSz="928827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BAFD5B6-36AD-48C5-867C-C5940AE28F53}" type="slidenum">
              <a:rPr lang="en-AU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2551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5DE2-88FF-4727-AF65-65306291D1F5}" type="slidenum">
              <a:rPr lang="es-ES"/>
              <a:pPr/>
              <a:t>15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5DE2-88FF-4727-AF65-65306291D1F5}" type="slidenum">
              <a:rPr lang="es-ES"/>
              <a:pPr/>
              <a:t>16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5DE2-88FF-4727-AF65-65306291D1F5}" type="slidenum">
              <a:rPr lang="es-ES"/>
              <a:pPr/>
              <a:t>17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5DE2-88FF-4727-AF65-65306291D1F5}" type="slidenum">
              <a:rPr lang="es-ES"/>
              <a:pPr/>
              <a:t>18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2258250"/>
            <a:ext cx="7920000" cy="637349"/>
          </a:xfrm>
        </p:spPr>
        <p:txBody>
          <a:bodyPr/>
          <a:lstStyle>
            <a:lvl1pPr>
              <a:defRPr sz="3600">
                <a:solidFill>
                  <a:srgbClr val="40414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3135313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A50E2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4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" smtClean="0">
                <a:solidFill>
                  <a:srgbClr val="404143"/>
                </a:solidFill>
              </a:rPr>
              <a:t>Baker &amp; McKenzie Madrid, S.L.P.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lang="en-US" sz="800" smtClean="0">
                <a:solidFill>
                  <a:srgbClr val="404143"/>
                </a:solidFill>
              </a:rPr>
            </a:br>
            <a:r>
              <a:rPr lang="en-US" sz="800" smtClean="0">
                <a:solidFill>
                  <a:srgbClr val="404143"/>
                </a:solidFill>
              </a:rPr>
              <a:t>© 2013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00" y="4140000"/>
            <a:ext cx="7920000" cy="457200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 smtClean="0"/>
              <a:t>Click here to add event and presenter information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00" y="5256000"/>
            <a:ext cx="7920000" cy="457200"/>
          </a:xfrm>
        </p:spPr>
        <p:txBody>
          <a:bodyPr/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800" dirty="0" smtClean="0">
                <a:latin typeface="Arial" pitchFamily="34" charset="0"/>
                <a:cs typeface="Arial" pitchFamily="34" charset="0"/>
              </a:rPr>
              <a:t>Click here to add co-brand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520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92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C8A00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91667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92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A50E2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537097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9E4F6-2607-4A03-99F9-7BC62CFC729C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157500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18" y="2819401"/>
            <a:ext cx="7920000" cy="31988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06818" y="2255838"/>
            <a:ext cx="7920000" cy="411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52689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68658-1D8E-4345-B6BE-A8597CCA49ED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316952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39C69-1E4B-40BF-A076-FDA9DE3FDE71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053417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87" y="2257425"/>
            <a:ext cx="3780000" cy="37607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275" y="2257425"/>
            <a:ext cx="3780000" cy="37607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919589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18" y="2829600"/>
            <a:ext cx="3780000" cy="3189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000" y="2829600"/>
            <a:ext cx="3780000" cy="3189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06818" y="2255838"/>
            <a:ext cx="3780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000" y="2255838"/>
            <a:ext cx="3780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96225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2258250"/>
            <a:ext cx="7920000" cy="637349"/>
          </a:xfrm>
        </p:spPr>
        <p:txBody>
          <a:bodyPr/>
          <a:lstStyle>
            <a:lvl1pPr>
              <a:defRPr sz="3600">
                <a:solidFill>
                  <a:srgbClr val="40414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3135313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A50E2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800" smtClean="0">
                <a:solidFill>
                  <a:srgbClr val="404143"/>
                </a:solidFill>
              </a:rPr>
              <a:t>Baker &amp; McKenzie Madrid, S.L.P.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lang="en-US" sz="800" smtClean="0">
                <a:solidFill>
                  <a:srgbClr val="404143"/>
                </a:solidFill>
              </a:rPr>
            </a:br>
            <a:r>
              <a:rPr lang="en-US" sz="800" smtClean="0">
                <a:solidFill>
                  <a:srgbClr val="404143"/>
                </a:solidFill>
              </a:rPr>
              <a:t>© 2013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289420"/>
      </p:ext>
    </p:extLst>
  </p:cSld>
  <p:clrMapOvr>
    <a:masterClrMapping/>
  </p:clrMapOvr>
  <p:transition/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2258250"/>
            <a:ext cx="7920000" cy="637349"/>
          </a:xfrm>
        </p:spPr>
        <p:txBody>
          <a:bodyPr/>
          <a:lstStyle>
            <a:lvl1pPr>
              <a:defRPr sz="3600">
                <a:solidFill>
                  <a:srgbClr val="40414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3135313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A50E2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4" name="BMDisclaimer"/>
          <p:cNvSpPr txBox="1"/>
          <p:nvPr/>
        </p:nvSpPr>
        <p:spPr>
          <a:xfrm>
            <a:off x="601200" y="5983958"/>
            <a:ext cx="7920000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800" smtClean="0">
                <a:solidFill>
                  <a:srgbClr val="404143"/>
                </a:solidFill>
              </a:rPr>
              <a:t>Baker &amp; McKenzie Madrid, S.L.P. forma parte de Baker &amp; McKenzie International, una Verein de nacionalidad suiza a la que se encuentran asociadas firmas de abogados de diversas nacionalidades.  De acuerdo con la terminología comúnmente utilizada en organizaciones prestadoras de servicios profesionales, cualquier referencia a un "socio" se entenderá hecha a un socio o figura equivalente de este despacho o de otra firma legal asociada a Baker &amp; McKenzie International.  Del mismo modo, toda referencia a una “oficina” se entenderá realizada a cualquiera de las anteriormente mencionadas firmas de abogados.</a:t>
            </a:r>
            <a:br>
              <a:rPr lang="es-ES" sz="800" smtClean="0">
                <a:solidFill>
                  <a:srgbClr val="404143"/>
                </a:solidFill>
              </a:rPr>
            </a:br>
            <a:r>
              <a:rPr lang="es-ES" sz="800" smtClean="0">
                <a:solidFill>
                  <a:srgbClr val="404143"/>
                </a:solidFill>
              </a:rPr>
              <a:t>© 2012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00" y="4140000"/>
            <a:ext cx="7920000" cy="457200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 smtClean="0"/>
              <a:t>Click here to add event and presenter information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00" y="5256000"/>
            <a:ext cx="7920000" cy="457200"/>
          </a:xfrm>
        </p:spPr>
        <p:txBody>
          <a:bodyPr/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800" dirty="0" smtClean="0">
                <a:latin typeface="Arial" pitchFamily="34" charset="0"/>
                <a:cs typeface="Arial" pitchFamily="34" charset="0"/>
              </a:rPr>
              <a:t>Click here to add co-brand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01172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003635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17063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D8414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9715046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62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423250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8A004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61607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E29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669674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926191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7D841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672006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54628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030259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92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C8A00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734493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92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A50E2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25614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D8414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9093413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9E4F6-2607-4A03-99F9-7BC62CFC729C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635816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18" y="2819401"/>
            <a:ext cx="7920000" cy="319881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06818" y="2255838"/>
            <a:ext cx="7920000" cy="411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95178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68658-1D8E-4345-B6BE-A8597CCA49ED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236151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39C69-1E4B-40BF-A076-FDA9DE3FDE71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07687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487" y="2257425"/>
            <a:ext cx="3780000" cy="37607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275" y="2257425"/>
            <a:ext cx="3780000" cy="37607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5514305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18" y="2829600"/>
            <a:ext cx="3780000" cy="3189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000" y="2829600"/>
            <a:ext cx="3780000" cy="3189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172200"/>
            <a:ext cx="6934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606818" y="2255838"/>
            <a:ext cx="3780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000" y="2255838"/>
            <a:ext cx="3780000" cy="43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63696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2258250"/>
            <a:ext cx="7920000" cy="637349"/>
          </a:xfrm>
        </p:spPr>
        <p:txBody>
          <a:bodyPr/>
          <a:lstStyle>
            <a:lvl1pPr>
              <a:defRPr sz="3600">
                <a:solidFill>
                  <a:srgbClr val="40414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3135313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A50E2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5983958"/>
            <a:ext cx="7920000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800" smtClean="0">
                <a:solidFill>
                  <a:srgbClr val="404143"/>
                </a:solidFill>
              </a:rPr>
              <a:t>Baker &amp; McKenzie Madrid, S.L.P. forma parte de Baker &amp; McKenzie International, una Verein de nacionalidad suiza a la que se encuentran asociadas firmas de abogados de diversas nacionalidades.  De acuerdo con la terminología comúnmente utilizada en organizaciones prestadoras de servicios profesionales, cualquier referencia a un "socio" se entenderá hecha a un socio o figura equivalente de este despacho o de otra firma legal asociada a Baker &amp; McKenzie International.  Del mismo modo, toda referencia a una “oficina” se entenderá realizada a cualquiera de las anteriormente mencionadas firmas de abogados.</a:t>
            </a:r>
            <a:br>
              <a:rPr lang="es-ES" sz="800" smtClean="0">
                <a:solidFill>
                  <a:srgbClr val="404143"/>
                </a:solidFill>
              </a:rPr>
            </a:br>
            <a:r>
              <a:rPr lang="es-ES" sz="800" smtClean="0">
                <a:solidFill>
                  <a:srgbClr val="404143"/>
                </a:solidFill>
              </a:rPr>
              <a:t>© 2012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52841"/>
          </a:xfrm>
          <a:prstGeom prst="rect">
            <a:avLst/>
          </a:prstGeom>
        </p:spPr>
      </p:pic>
    </p:spTree>
  </p:cSld>
  <p:clrMapOvr>
    <a:masterClrMapping/>
  </p:clrMapOvr>
  <p:transition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4628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96407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8A004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9039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E29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5731280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3900614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7D841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3144898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404143"/>
              </a:solidFill>
              <a:ea typeface="ＭＳ Ｐゴシック" pitchFamily="4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rgbClr val="546288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045352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652" y="2247900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175375"/>
            <a:ext cx="6778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B8C3BAB9-2B20-4355-BCA9-0B260895369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475512"/>
            <a:ext cx="792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800" smtClean="0">
                <a:solidFill>
                  <a:srgbClr val="404143"/>
                </a:solidFill>
              </a:rPr>
              <a:t>© 2013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200" y="6246000"/>
            <a:ext cx="7200000" cy="36000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>
              <a:defRPr sz="800">
                <a:solidFill>
                  <a:srgbClr val="404143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3" name="BMLogo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350"/>
          <a:stretch/>
        </p:blipFill>
        <p:spPr>
          <a:xfrm>
            <a:off x="0" y="533400"/>
            <a:ext cx="9144000" cy="3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8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9pPr>
    </p:titleStyle>
    <p:bodyStyle>
      <a:lvl1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  <a:ea typeface="+mn-ea"/>
          <a:cs typeface="+mn-cs"/>
        </a:defRPr>
      </a:lvl1pPr>
      <a:lvl2pPr marL="9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2200">
          <a:solidFill>
            <a:srgbClr val="404143"/>
          </a:solidFill>
          <a:latin typeface="+mn-lt"/>
        </a:defRPr>
      </a:lvl2pPr>
      <a:lvl3pPr marL="13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2000">
          <a:solidFill>
            <a:srgbClr val="404143"/>
          </a:solidFill>
          <a:latin typeface="+mn-lt"/>
        </a:defRPr>
      </a:lvl3pPr>
      <a:lvl4pPr marL="18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1800">
          <a:solidFill>
            <a:srgbClr val="404143"/>
          </a:solidFill>
          <a:latin typeface="+mn-lt"/>
        </a:defRPr>
      </a:lvl4pPr>
      <a:lvl5pPr marL="22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1600">
          <a:solidFill>
            <a:srgbClr val="404143"/>
          </a:solidFill>
          <a:latin typeface="+mn-lt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1489074"/>
            <a:ext cx="7920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652" y="2247900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175375"/>
            <a:ext cx="6778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B8C3BAB9-2B20-4355-BCA9-0B2608953693}" type="slidenum">
              <a:rPr lang="en-AU" smtClean="0"/>
              <a:pPr/>
              <a:t>‹Nº›</a:t>
            </a:fld>
            <a:endParaRPr lang="en-AU" dirty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475512"/>
            <a:ext cx="792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800" smtClean="0">
                <a:solidFill>
                  <a:srgbClr val="404143"/>
                </a:solidFill>
              </a:rPr>
              <a:t>© 2012 Baker &amp; McKenzie Madrid, S.L.P.</a:t>
            </a:r>
            <a:endParaRPr lang="en-AU" sz="800" dirty="0">
              <a:solidFill>
                <a:srgbClr val="404143"/>
              </a:solidFill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350"/>
          <a:stretch/>
        </p:blipFill>
        <p:spPr>
          <a:xfrm>
            <a:off x="0" y="914400"/>
            <a:ext cx="9144000" cy="3242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9pPr>
    </p:titleStyle>
    <p:bodyStyle>
      <a:lvl1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  <a:ea typeface="+mn-ea"/>
          <a:cs typeface="+mn-cs"/>
        </a:defRPr>
      </a:lvl1pPr>
      <a:lvl2pPr marL="9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2200">
          <a:solidFill>
            <a:srgbClr val="404143"/>
          </a:solidFill>
          <a:latin typeface="+mn-lt"/>
        </a:defRPr>
      </a:lvl2pPr>
      <a:lvl3pPr marL="13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2000">
          <a:solidFill>
            <a:srgbClr val="404143"/>
          </a:solidFill>
          <a:latin typeface="+mn-lt"/>
        </a:defRPr>
      </a:lvl3pPr>
      <a:lvl4pPr marL="18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1800">
          <a:solidFill>
            <a:srgbClr val="404143"/>
          </a:solidFill>
          <a:latin typeface="+mn-lt"/>
        </a:defRPr>
      </a:lvl4pPr>
      <a:lvl5pPr marL="22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Wingdings" pitchFamily="2" charset="2"/>
        <a:buChar char="§"/>
        <a:defRPr sz="1600">
          <a:solidFill>
            <a:srgbClr val="404143"/>
          </a:solidFill>
          <a:latin typeface="+mn-lt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Arial" charset="0"/>
        <a:buChar char="–"/>
        <a:defRPr sz="2400">
          <a:solidFill>
            <a:srgbClr val="4041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es/imgres?imgurl=http://www.enterprise.bitly.com/wp-content/uploads/2013/05/youtube-logo.png&amp;imgrefurl=http://www.enterprise.bitly.com/blog/&amp;docid=M6dPUVAnmVG0gM&amp;tbnid=KTWpozECOwiLnM&amp;w=1327&amp;h=1340&amp;ei=JMXRUZrjDMLL0QXNp4HoCA&amp;ved=0CAMQxiAwAQ&amp;iact=c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12" y="2379583"/>
            <a:ext cx="7920000" cy="1354217"/>
          </a:xfrm>
        </p:spPr>
        <p:txBody>
          <a:bodyPr/>
          <a:lstStyle/>
          <a:p>
            <a:r>
              <a:rPr lang="es-ES" sz="4400" b="1" kern="1200" smtClean="0">
                <a:solidFill>
                  <a:srgbClr val="A50E29"/>
                </a:solidFill>
                <a:latin typeface="Arial" charset="0"/>
                <a:ea typeface="+mn-ea"/>
                <a:cs typeface="+mn-cs"/>
              </a:rPr>
              <a:t>Las Redes Sociales y su Problemática Laboral</a:t>
            </a:r>
            <a:endParaRPr lang="es-ES" sz="4400" b="1" kern="1200" dirty="0">
              <a:solidFill>
                <a:srgbClr val="A50E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200" y="4267200"/>
            <a:ext cx="7920000" cy="457200"/>
          </a:xfrm>
        </p:spPr>
        <p:txBody>
          <a:bodyPr/>
          <a:lstStyle/>
          <a:p>
            <a:r>
              <a:rPr lang="es-ES" sz="1800" b="1" smtClean="0"/>
              <a:t>Fermín Guardiola</a:t>
            </a:r>
          </a:p>
          <a:p>
            <a:r>
              <a:rPr lang="es-ES" sz="1800" b="1" smtClean="0"/>
              <a:t>Margarita Fernández</a:t>
            </a:r>
          </a:p>
          <a:p>
            <a:endParaRPr lang="es-ES" sz="1800" b="1" smtClean="0"/>
          </a:p>
          <a:p>
            <a:pPr algn="r"/>
            <a:r>
              <a:rPr lang="es-ES" sz="1800" b="1" smtClean="0"/>
              <a:t>Madrid, 3 de julio de 2013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xmlns="" val="1022869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60" y="1887140"/>
            <a:ext cx="8369440" cy="3077766"/>
          </a:xfrm>
        </p:spPr>
        <p:txBody>
          <a:bodyPr/>
          <a:lstStyle/>
          <a:p>
            <a:pPr algn="ctr"/>
            <a:r>
              <a:rPr lang="en-GB" sz="4000" b="1" smtClean="0"/>
              <a:t>¿Qué debemos tener en cuenta desde un punto de vista laboral?</a:t>
            </a:r>
            <a:br>
              <a:rPr lang="en-GB" sz="4000" b="1" smtClean="0"/>
            </a:br>
            <a:r>
              <a:rPr lang="en-GB" sz="4000" b="1"/>
              <a:t/>
            </a:r>
            <a:br>
              <a:rPr lang="en-GB" sz="4000" b="1"/>
            </a:br>
            <a:r>
              <a:rPr lang="en-GB" sz="4000" b="1" smtClean="0"/>
              <a:t>¿Cómo debemos gestionar las redes sociales?</a:t>
            </a:r>
            <a:endParaRPr lang="en-GB" sz="4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6138" y="6175375"/>
            <a:ext cx="677862" cy="474663"/>
          </a:xfrm>
        </p:spPr>
        <p:txBody>
          <a:bodyPr/>
          <a:lstStyle/>
          <a:p>
            <a:fld id="{03068658-1D8E-4345-B6BE-A8597CCA49ED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72200"/>
            <a:ext cx="6934200" cy="476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346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382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smtClean="0"/>
          </a:p>
          <a:p>
            <a:pPr lvl="0"/>
            <a:r>
              <a:rPr lang="es-ES" sz="2800" b="1" smtClean="0">
                <a:solidFill>
                  <a:schemeClr val="tx1"/>
                </a:solidFill>
              </a:rPr>
              <a:t>Las </a:t>
            </a:r>
            <a:r>
              <a:rPr lang="es-ES" sz="2800" b="1">
                <a:solidFill>
                  <a:schemeClr val="tx1"/>
                </a:solidFill>
              </a:rPr>
              <a:t>redes sociales son una parte relevante de la actividad en internet que debe ser abordada en una POLÍTICA </a:t>
            </a:r>
            <a:r>
              <a:rPr lang="es-ES" sz="2800" b="1" smtClean="0">
                <a:solidFill>
                  <a:schemeClr val="tx1"/>
                </a:solidFill>
              </a:rPr>
              <a:t>EMPRESARIAL.</a:t>
            </a:r>
            <a:endParaRPr lang="es-ES" sz="2800" b="1">
              <a:solidFill>
                <a:schemeClr val="tx1"/>
              </a:solidFill>
            </a:endParaRPr>
          </a:p>
          <a:p>
            <a:endParaRPr lang="es-ES" sz="2800" b="1" smtClean="0">
              <a:solidFill>
                <a:schemeClr val="tx1"/>
              </a:solidFill>
            </a:endParaRPr>
          </a:p>
          <a:p>
            <a:r>
              <a:rPr lang="es-ES" sz="2800" b="1" smtClean="0">
                <a:solidFill>
                  <a:schemeClr val="tx1"/>
                </a:solidFill>
              </a:rPr>
              <a:t>En </a:t>
            </a:r>
            <a:r>
              <a:rPr lang="es-ES" sz="2800" b="1">
                <a:solidFill>
                  <a:schemeClr val="tx1"/>
                </a:solidFill>
              </a:rPr>
              <a:t>esta política, </a:t>
            </a:r>
            <a:r>
              <a:rPr lang="es-ES" sz="2800" b="1" smtClean="0">
                <a:solidFill>
                  <a:schemeClr val="tx1"/>
                </a:solidFill>
              </a:rPr>
              <a:t>hay que </a:t>
            </a:r>
            <a:r>
              <a:rPr lang="es-ES" sz="2800" b="1">
                <a:solidFill>
                  <a:schemeClr val="tx1"/>
                </a:solidFill>
              </a:rPr>
              <a:t>diferenciar dos planos: el uso de las redes EN Y PARA el trabajo </a:t>
            </a:r>
            <a:r>
              <a:rPr lang="es-ES" sz="2800" b="1" smtClean="0">
                <a:solidFill>
                  <a:schemeClr val="tx1"/>
                </a:solidFill>
              </a:rPr>
              <a:t>y </a:t>
            </a:r>
            <a:r>
              <a:rPr lang="es-ES" sz="2800" b="1">
                <a:solidFill>
                  <a:schemeClr val="tx1"/>
                </a:solidFill>
              </a:rPr>
              <a:t>el uso extralaboral de las </a:t>
            </a:r>
            <a:r>
              <a:rPr lang="es-ES" sz="2800" b="1" smtClean="0">
                <a:solidFill>
                  <a:schemeClr val="tx1"/>
                </a:solidFill>
              </a:rPr>
              <a:t>redes.</a:t>
            </a:r>
            <a:endParaRPr lang="es-ES" sz="2800" b="1">
              <a:solidFill>
                <a:schemeClr val="tx1"/>
              </a:solidFill>
            </a:endParaRPr>
          </a:p>
          <a:p>
            <a:r>
              <a:rPr lang="es-E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461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95275" y="12954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>
                <a:solidFill>
                  <a:srgbClr val="C00000"/>
                </a:solidFill>
              </a:rPr>
              <a:t>EL USO PROFESIONAL DE LAS REDES </a:t>
            </a:r>
            <a:r>
              <a:rPr lang="es-ES" b="1" smtClean="0">
                <a:solidFill>
                  <a:srgbClr val="C00000"/>
                </a:solidFill>
              </a:rPr>
              <a:t>SOCIALES</a:t>
            </a:r>
            <a:endParaRPr lang="es-ES">
              <a:solidFill>
                <a:srgbClr val="C00000"/>
              </a:solidFill>
            </a:endParaRPr>
          </a:p>
          <a:p>
            <a:pPr lvl="0"/>
            <a:endParaRPr lang="es-ES" smtClean="0">
              <a:solidFill>
                <a:srgbClr val="C00000"/>
              </a:solidFill>
            </a:endParaRPr>
          </a:p>
          <a:p>
            <a:pPr lvl="0" algn="ctr"/>
            <a:r>
              <a:rPr lang="es-ES" b="1">
                <a:solidFill>
                  <a:schemeClr val="tx1"/>
                </a:solidFill>
              </a:rPr>
              <a:t>L</a:t>
            </a:r>
            <a:r>
              <a:rPr lang="es-ES" b="1" smtClean="0">
                <a:solidFill>
                  <a:schemeClr val="tx1"/>
                </a:solidFill>
              </a:rPr>
              <a:t>as </a:t>
            </a:r>
            <a:r>
              <a:rPr lang="es-ES" b="1">
                <a:solidFill>
                  <a:schemeClr val="tx1"/>
                </a:solidFill>
              </a:rPr>
              <a:t>redes sociales como herramienta de </a:t>
            </a:r>
            <a:r>
              <a:rPr lang="es-ES" b="1" smtClean="0">
                <a:solidFill>
                  <a:schemeClr val="tx1"/>
                </a:solidFill>
              </a:rPr>
              <a:t>trabajo ¿cómo puedo usar las redes sociales en mi trabajo? es necesario establecer claramente los usos permitidos/prohibidos</a:t>
            </a:r>
            <a:endParaRPr lang="es-ES" b="1">
              <a:solidFill>
                <a:schemeClr val="tx1"/>
              </a:solidFill>
            </a:endParaRPr>
          </a:p>
        </p:txBody>
      </p:sp>
      <p:pic>
        <p:nvPicPr>
          <p:cNvPr id="8" name="Picture 16" descr="http://blogs.deperu.com/mundo-smartphone/files/2012/01/WhatsApp-Messeng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60981"/>
            <a:ext cx="1012645" cy="10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olaf.edu/services/hr/facebook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45422"/>
            <a:ext cx="1115559" cy="11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pload.wikimedia.org/wikipedia/commons/thumb/7/74/Twitter_Logo_Mini.svg/234px-Twitter_Logo_Min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021437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3.gstatic.com/images?q=tbn:ANd9GcTpAF3U189rzguaJ3lV6ADId2czq2f3n1Az8emx2nk02ruvpTaj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40487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wgHBgkIBwgKCgkLDRYPDQwMDRsUFRAWIB0iIiAdHx8kKDQsJCYxJx8fLT0tMTU3Ojo6Iys/RD84QzQ5OjcBCgoKDQwNGg8PGjclHyU3Nzc3Nzc3Nzc3Nzc3Nzc3Nzc3Nzc3Nzc3Nzc3Nzc3Nzc3Nzc3Nzc3Nzc3Nzc3Nzc3N//AABEIAGsAmAMBEQACEQEDEQH/xAAcAAEAAQUBAQAAAAAAAAAAAAAABgECBAUHAwj/xABNEAABAwMBBAQIBgsRAAAAAAABAAIDBAURBgcSITETUWFxFCIyQYGRobEVI3Oys9EXJkVSU1ViY5PBwggWJygzOEJUZXWCg5Sio9Lh/8QAGwEBAAIDAQEAAAAAAAAAAAAAAAMEAQIFBgf/xAA6EQACAQIDBAUKBQQDAAAAAAAAAQIDEQQFMRIhQVEUMmGBwRMzNFNxkaGx4fAVIoLC0QZCUvEWJDX/2gAMAwEAAhEDEQA/AO4oAgCAIAgCAIAgCAIAgCAIAgCAIAgCAIAgCAIAgCAIAgCAIAgCAIAgCAIAgCAIAgCAIAgCAIAgCAIAgCAIAgCAIAgCAIAgCAIAgCAIAgCAIAgNVetQW+ytb4bKekf5EbG7znejq7So51Iw1LeFwVbFN+TW5ceBoX7RraD4lFWu7cMH7Sh6VHkdFZDX4yj8f4PJ20el/o26c972hY6WuRusgqcZosO0eLzWyT0yj6ljpa5G34BP1i9xT7I8f4sd+mH1J0vsH4BL1nw+pc3aKw/cx36cfUnS1yH4BL1nw+p7R6/jf9zX/ph9Sz0tciN5HJf3/BmVFrNknK2Tk9TZY/1kLKxUXwIXlMlrUXuf8GSNVwsj6Wqt9dTwjypC1kgaOs7jnHHoW6xEeRC8tne0Jxb5b180jeU1RFUwsmgkbJE8bzXtOQQpk01dFCcJQk4yVmj1WTUICD632jU+j7lHR1VqqqkSQ9KyWJ7QDxII49WPaEBIr3f6W0adnvcgMtPFCJWhh4yZxugd+QgNboXWMWsaSqqaegnpI4JBH8c4HfOMnGOrI9aAlCAIAgLXuDGlx5AZKA447pdTanLHTBjqqVzWvcM7jQCQMZ6guZvq1D262cDg7pdVLvb/ANkg+xvU/jWL/Tn/ALKfonac3/kEfV/H6GFedET2m2T1z7jHK2EAlghLc5IHPe7VpPD7MW7k+FzmOIrRpKFr9v0Ioqx2ijjutJ6hlDKJDqLTEtho4Kl9YycSybga2ItxwJzzPUp6lHYV7nLwOZrF1HBRtZc/oaRkhb51AdFxTM6mrHMPNCvOkmbqhuhaR43t5raM2ihVwyZvtE1YiuFbbm8ICBPA37zPBwHZke1XMNO94nMzWneEKr10fdp8CZK0cUIDlu3q0+EWGkusbMyUc268/m38D/uDUBD9Rao8L2P2G3CT4505p5m547kHL3xetAdD0RJQaJ2b0dbeZfBmPZ08pcMuL5OIaBzJxgY7EBj27bLpqrrhTTx1tHG5262onY3c9O64kDtI4ICVas1RQ6WtTLlXsmlgfK2ICABxy4Eg8SOHBAYk+t7ZBo6LVL4qnwGTdwwNHScX7nLOOfagPa2ajpdRaUlvFAyVkDmSgCYAOBaSDyJ84WJaM3pLaqRXNo5PTTSwPjmhkdHI3i17Dgj0rkptb0fQpwjNOMldHR9m9bVVtPXOq6macsewN6R5djgetXsNJtO7PK53Rp0pwVOKW7gQ+trLlcLzUW018zo5q18LWSSEsGZCBw6hw9SqycpTcb8Tt0qVCjh41thXUU9N+hbe9PVVmq6WmqJYXuqfJLCcDiBxyO1J0nBpPiZwuYQxMJTirbJTU2nKqwQxmqmhk6YPDejzwwBzyO1KlJ07XM4HMIYuTUU1axPNa2qrvFBb6WiYC7pw57nHDWN3HcSrlam5xSR5vLMVTw1Sc6nL370QjUGmKyxRRTTyRTQyO3d+MHxXc8EH0qrVoumrnocFmdPFycUrNCwaauF7Y6aDchp2nd6WUnBPUAOaxToyqbxjcyo4V7D3y5IyLzp+42JjZpyyanJwZY8+Ke0HksVKEqe8iwuYUcW9lbnyMvQ9SXamjGfKp3D1ELfC9cgzinbC/qXyZ05dA8sEBq9TWqO92Guts3k1MLmZ6iRwPoKA+W7DbKi7ahoLFNkOfVdFJHnyOPxnsYfUEB1D90PM6noLDSx4bEHTSbo5Za1oHscUBrtp2n7ZadAacqqKljjnc+KN8gaN54dC5x3j58kAoDK1pUST7DdNySuLn71O3J7GPHuCArdD/F5oj+VF9OgN7s1djY7Ieyq+e5aT6rJ8L5+HtXzIe13Ady5Z786LsqOaa5fKs9xV3C6M8xn/AJyHs8SJUrvt0Z/e5H/Mqy873nYqegfo/aSbaQcX2y95+e1T4nrx++KOTk3o9b74Mrtcdu09v7pfc1ZxWiM/0/16nd4mdtIq6iksdF4NPLD0k4a4xvLSRuOOMjtAW2IbUFYr5LThPES20nZPXfyLNWyum2fUs8pLpHCncXHmScZPtStvomctioZk4x0/N4nsIa07OaWKzskNVJTxECJwa47xBdxyPMStrPyNo6ke3SWZylX6qb1+BToa+PZxXMu7JG1UVLO7Erg53i5LcnJ6gtbSVFqWpnbpSzOEqPVco6d1yJ6Bef3004/Nv9ygw3nDsZ16I/ajro5LoHjyqAoeSA+ddCHe221HAY8OrcDHa9Ab790l5Ni7qj3MQGRtmP8ABppv5aD6B6A12sOGwbTfykHuegPa6fzdaI9sX06A3+zBpk2POaObhU/PctZq8WS4d7NaD7V8yDNflrT2LlH0A6VskOaW5/Ks9xVzC6M8xn3nIezxIfRv+3dg/tk/TlQLzvedip6B+j9pKdpjsX+x9pP0jFNievH74o5WT+j1vvgxtjdu01vPZN7mrbFaIf0/1593iZW1U4sNux/WR9G5MT1ERZH6RP2eKK6pONmlGfyKb9lKvmRgf/Tl7ZeJ71FxqbXs1oq2ieGTsp6cNcWh3MtB4HsK3cnGjdEUKMK2Zyp1NG5eJopKvVt30tWXB9XROtrqeXpWEYkLGghwADcZwDjiob1ZU3K+4vqGX0MXGkovburcr8OPga7Zz42q4APNC8+4frWmG84WM7f/AFe9eJ2Icl0DyJVAUPJAcT0ho2/W/arLeKqi3KF1VUyCXpGnxXl27wznzhATTaxo6bV1khZRPa2spZOki3+T8jBaerPX2IDlj9KbQ9RwW+xXVhit9DhsT5nM3WADdB8Xi4hvAZQHR9oWjp6rZvS2OzM6WSgMJiY4gF4YN08TwyQSe9Ac7bozXlw0e23VZMdFRuBpbeXsDnuLskuIOMAF2ASgOobNbLXWnZ6y23OHoqkGYuZvA8HOJHEdhQynZ3OUHMRMZ5sJae8cFytD6ApbS2lxJts71JbLHT1rLlM6MzSNczEbnZAB6grFCpGCdzi5rgq2JnB01eyIv8IMh1GbjFl0TLgalvDBc3pd72hQ7Vp3On5NvDeSeuzbvtY6HfNXaWmko64Q+HVsLvid6Nw6HJGS7PDhjPnORw61anVpPfqzgYfLsdFSp32YvXfqR/aVqK23+CjZa5nSGISb+9G5uMgY5jsUVepGdrF/KMJWw05OqrXsb29av0pcqampa2J9ZB0g3/i3NMPinxhy7uHHBUkqtOSSe8oYfLsdSlKcPyv269hrte6otVdZ4LVZ39KwPa5zmsLWsa0cG8R3epa1qsZR2YlnLMBWpVnWqq3jcppbVtpdYfgHUUZEDW7jX7pc1zM5AOOII6+wJTqx2dmYxuAr+X6Rh3v1L9Tats8FgfYtOM3opGGNzw0hjGHygM8XE5PrSpVhsbMDXB5fXlX8viX29rZibKYul1BPLj+Sgx3ZP/ixhl+Zslz2dqMY838l9TriunmAgCApgICqApgdSAqgKYGMYQAtBBHmKA47rjSVZSXSaroYDLTzu3y1nNpPPh5wqdWi77UT0mXZnT8mqVZ2a0fYRJ9FWs8qiqR/ku+pQbMuR1liaD0mvejzMNQOdPMO+MhY2XyN/K0/8l70WkPHNjh/hKWZspRfEp4/3p9SGboeP96fUlhdFwZK7yYnnuaSlmaupBasvbT1TvJpZz3RO+pZ2XyNXWpLWS96PeG1XKd4bHQ1BJ5ZjI96yqcnwI543DwV5TXvOvbPtOvsdue+px4VOQXkebqCu0qexE8rmGM6VVutFoS1SlEIAgCAIAgCAIAgLXsa8Ye0EdRCA8XUNM7nAz1ICw22jPOBnqQFDa6MjBgagLfgmi/ANQFfgqi/ANQFfgyj/ANQFwt9IOUDPUgPRlLAw5bEwHuQHsBjk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487363"/>
            <a:ext cx="14478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eg;base64,/9j/4AAQSkZJRgABAQAAAQABAAD/2wCEAAkGBwgHBgkIBwgKCgkLDRYPDQwMDRsUFRAWIB0iIiAdHx8kKDQsJCYxJx8fLT0tMTU3Ojo6Iys/RD84QzQ5OjcBCgoKDQwNGg8PGjclHyU3Nzc3Nzc3Nzc3Nzc3Nzc3Nzc3Nzc3Nzc3Nzc3Nzc3Nzc3Nzc3Nzc3Nzc3Nzc3Nzc3N//AABEIAGsAmAMBEQACEQEDEQH/xAAcAAEAAQUBAQAAAAAAAAAAAAAABgECBAUHAwj/xABNEAABAwMBBAQIBgsRAAAAAAABAAIDBAURBgcSITETUWFxFCIyQYGRobEVI3Oys9EXJkVSU1ViY5PBwggWJygzOEJUZXWCg5Sio9Lh/8QAGwEBAAIDAQEAAAAAAAAAAAAAAAMEAQIFBgf/xAA6EQACAQIDBAUKBQQDAAAAAAAAAQIDEQQFMRIhQVEUMmGBwRMzNFNxkaGx4fAVIoLC0QZCUvEWJDX/2gAMAwEAAhEDEQA/AO4oAgCAIAgCAIAgCAIAgCAIAgCAIAgCAIAgCAIAgCAIAgCAIAgCAIAgCAIAgCAIAgCAIAgCAIAgCAIAgCAIAgCAIAgCAIAgCAIAgCAIAgCAIAgNVetQW+ytb4bKekf5EbG7znejq7So51Iw1LeFwVbFN+TW5ceBoX7RraD4lFWu7cMH7Sh6VHkdFZDX4yj8f4PJ20el/o26c972hY6WuRusgqcZosO0eLzWyT0yj6ljpa5G34BP1i9xT7I8f4sd+mH1J0vsH4BL1nw+pc3aKw/cx36cfUnS1yH4BL1nw+p7R6/jf9zX/ph9Sz0tciN5HJf3/BmVFrNknK2Tk9TZY/1kLKxUXwIXlMlrUXuf8GSNVwsj6Wqt9dTwjypC1kgaOs7jnHHoW6xEeRC8tne0Jxb5b180jeU1RFUwsmgkbJE8bzXtOQQpk01dFCcJQk4yVmj1WTUICD632jU+j7lHR1VqqqkSQ9KyWJ7QDxII49WPaEBIr3f6W0adnvcgMtPFCJWhh4yZxugd+QgNboXWMWsaSqqaegnpI4JBH8c4HfOMnGOrI9aAlCAIAgLXuDGlx5AZKA447pdTanLHTBjqqVzWvcM7jQCQMZ6guZvq1D262cDg7pdVLvb/ANkg+xvU/jWL/Tn/ALKfonac3/kEfV/H6GFedET2m2T1z7jHK2EAlghLc5IHPe7VpPD7MW7k+FzmOIrRpKFr9v0Ioqx2ijjutJ6hlDKJDqLTEtho4Kl9YycSybga2ItxwJzzPUp6lHYV7nLwOZrF1HBRtZc/oaRkhb51AdFxTM6mrHMPNCvOkmbqhuhaR43t5raM2ihVwyZvtE1YiuFbbm8ICBPA37zPBwHZke1XMNO94nMzWneEKr10fdp8CZK0cUIDlu3q0+EWGkusbMyUc268/m38D/uDUBD9Rao8L2P2G3CT4505p5m547kHL3xetAdD0RJQaJ2b0dbeZfBmPZ08pcMuL5OIaBzJxgY7EBj27bLpqrrhTTx1tHG5262onY3c9O64kDtI4ICVas1RQ6WtTLlXsmlgfK2ICABxy4Eg8SOHBAYk+t7ZBo6LVL4qnwGTdwwNHScX7nLOOfagPa2ajpdRaUlvFAyVkDmSgCYAOBaSDyJ84WJaM3pLaqRXNo5PTTSwPjmhkdHI3i17Dgj0rkptb0fQpwjNOMldHR9m9bVVtPXOq6macsewN6R5djgetXsNJtO7PK53Rp0pwVOKW7gQ+trLlcLzUW018zo5q18LWSSEsGZCBw6hw9SqycpTcb8Tt0qVCjh41thXUU9N+hbe9PVVmq6WmqJYXuqfJLCcDiBxyO1J0nBpPiZwuYQxMJTirbJTU2nKqwQxmqmhk6YPDejzwwBzyO1KlJ07XM4HMIYuTUU1axPNa2qrvFBb6WiYC7pw57nHDWN3HcSrlam5xSR5vLMVTw1Sc6nL370QjUGmKyxRRTTyRTQyO3d+MHxXc8EH0qrVoumrnocFmdPFycUrNCwaauF7Y6aDchp2nd6WUnBPUAOaxToyqbxjcyo4V7D3y5IyLzp+42JjZpyyanJwZY8+Ke0HksVKEqe8iwuYUcW9lbnyMvQ9SXamjGfKp3D1ELfC9cgzinbC/qXyZ05dA8sEBq9TWqO92Guts3k1MLmZ6iRwPoKA+W7DbKi7ahoLFNkOfVdFJHnyOPxnsYfUEB1D90PM6noLDSx4bEHTSbo5Za1oHscUBrtp2n7ZadAacqqKljjnc+KN8gaN54dC5x3j58kAoDK1pUST7DdNySuLn71O3J7GPHuCArdD/F5oj+VF9OgN7s1djY7Ieyq+e5aT6rJ8L5+HtXzIe13Ady5Z786LsqOaa5fKs9xV3C6M8xn/AJyHs8SJUrvt0Z/e5H/Mqy873nYqegfo/aSbaQcX2y95+e1T4nrx++KOTk3o9b74Mrtcdu09v7pfc1ZxWiM/0/16nd4mdtIq6iksdF4NPLD0k4a4xvLSRuOOMjtAW2IbUFYr5LThPES20nZPXfyLNWyum2fUs8pLpHCncXHmScZPtStvomctioZk4x0/N4nsIa07OaWKzskNVJTxECJwa47xBdxyPMStrPyNo6ke3SWZylX6qb1+BToa+PZxXMu7JG1UVLO7Erg53i5LcnJ6gtbSVFqWpnbpSzOEqPVco6d1yJ6Bef3004/Nv9ygw3nDsZ16I/ajro5LoHjyqAoeSA+ddCHe221HAY8OrcDHa9Ab790l5Ni7qj3MQGRtmP8ABppv5aD6B6A12sOGwbTfykHuegPa6fzdaI9sX06A3+zBpk2POaObhU/PctZq8WS4d7NaD7V8yDNflrT2LlH0A6VskOaW5/Ks9xVzC6M8xn3nIezxIfRv+3dg/tk/TlQLzvedip6B+j9pKdpjsX+x9pP0jFNievH74o5WT+j1vvgxtjdu01vPZN7mrbFaIf0/1593iZW1U4sNux/WR9G5MT1ERZH6RP2eKK6pONmlGfyKb9lKvmRgf/Tl7ZeJ71FxqbXs1oq2ieGTsp6cNcWh3MtB4HsK3cnGjdEUKMK2Zyp1NG5eJopKvVt30tWXB9XROtrqeXpWEYkLGghwADcZwDjiob1ZU3K+4vqGX0MXGkovburcr8OPga7Zz42q4APNC8+4frWmG84WM7f/AFe9eJ2Icl0DyJVAUPJAcT0ho2/W/arLeKqi3KF1VUyCXpGnxXl27wznzhATTaxo6bV1khZRPa2spZOki3+T8jBaerPX2IDlj9KbQ9RwW+xXVhit9DhsT5nM3WADdB8Xi4hvAZQHR9oWjp6rZvS2OzM6WSgMJiY4gF4YN08TwyQSe9Ac7bozXlw0e23VZMdFRuBpbeXsDnuLskuIOMAF2ASgOobNbLXWnZ6y23OHoqkGYuZvA8HOJHEdhQynZ3OUHMRMZ5sJae8cFytD6ApbS2lxJts71JbLHT1rLlM6MzSNczEbnZAB6grFCpGCdzi5rgq2JnB01eyIv8IMh1GbjFl0TLgalvDBc3pd72hQ7Vp3On5NvDeSeuzbvtY6HfNXaWmko64Q+HVsLvid6Nw6HJGS7PDhjPnORw61anVpPfqzgYfLsdFSp32YvXfqR/aVqK23+CjZa5nSGISb+9G5uMgY5jsUVepGdrF/KMJWw05OqrXsb29av0pcqampa2J9ZB0g3/i3NMPinxhy7uHHBUkqtOSSe8oYfLsdSlKcPyv269hrte6otVdZ4LVZ39KwPa5zmsLWsa0cG8R3epa1qsZR2YlnLMBWpVnWqq3jcppbVtpdYfgHUUZEDW7jX7pc1zM5AOOII6+wJTqx2dmYxuAr+X6Rh3v1L9Tats8FgfYtOM3opGGNzw0hjGHygM8XE5PrSpVhsbMDXB5fXlX8viX29rZibKYul1BPLj+Sgx3ZP/ixhl+Zslz2dqMY838l9TriunmAgCApgICqApgdSAqgKYGMYQAtBBHmKA47rjSVZSXSaroYDLTzu3y1nNpPPh5wqdWi77UT0mXZnT8mqVZ2a0fYRJ9FWs8qiqR/ku+pQbMuR1liaD0mvejzMNQOdPMO+MhY2XyN/K0/8l70WkPHNjh/hKWZspRfEp4/3p9SGboeP96fUlhdFwZK7yYnnuaSlmaupBasvbT1TvJpZz3RO+pZ2XyNXWpLWS96PeG1XKd4bHQ1BJ5ZjI96yqcnwI543DwV5TXvOvbPtOvsdue+px4VOQXkebqCu0qexE8rmGM6VVutFoS1SlEIAgCAIAgCAIAgLXsa8Ye0EdRCA8XUNM7nAz1ICw22jPOBnqQFDa6MjBgagLfgmi/ANQFfgqi/ANQFfgyj/ANQFwt9IOUDPUgPRlLAw5bEwHuQHsBjkgCAIAgCAIAgCAIAgCAIAgCA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307975" y="-334963"/>
            <a:ext cx="14478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t1.gstatic.com/images?q=tbn:ANd9GcRqdn0LqoLrtdzgsqmUJlJV0YbL5hEDPBPLhy50DDCIEXNbQ8KUtRV1u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224" y="5481542"/>
            <a:ext cx="968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46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87465-EF2B-4EE1-9BA6-5E23AE4C173C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362" y="1295400"/>
            <a:ext cx="7920038" cy="487363"/>
          </a:xfrm>
        </p:spPr>
        <p:txBody>
          <a:bodyPr/>
          <a:lstStyle/>
          <a:p>
            <a:pPr lvl="0" algn="ctr"/>
            <a:r>
              <a:rPr lang="es-ES" sz="2400" b="1"/>
              <a:t>EL USO EXTRA LABORAL DE LAS REDES </a:t>
            </a:r>
            <a:r>
              <a:rPr lang="es-ES" sz="2400" b="1" smtClean="0"/>
              <a:t>SOCIALES ¿Qué límites puedo imponer? ¿Qué intereses hay en juego?</a:t>
            </a:r>
            <a:br>
              <a:rPr lang="es-ES" sz="2400" b="1" smtClean="0"/>
            </a:br>
            <a:r>
              <a:rPr lang="es-ES" sz="2400" b="1" smtClean="0"/>
              <a:t> </a:t>
            </a:r>
            <a:r>
              <a:rPr lang="es-ES" b="1"/>
              <a:t/>
            </a:r>
            <a:br>
              <a:rPr lang="es-ES" b="1"/>
            </a:br>
            <a:r>
              <a:rPr lang="es-ES" sz="2000" smtClean="0">
                <a:solidFill>
                  <a:schemeClr val="tx1"/>
                </a:solidFill>
              </a:rPr>
              <a:t/>
            </a:r>
            <a:br>
              <a:rPr lang="es-ES" sz="2000" smtClean="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791200" y="2571750"/>
            <a:ext cx="2895600" cy="952500"/>
          </a:xfrm>
          <a:prstGeom prst="roundRect">
            <a:avLst/>
          </a:prstGeom>
          <a:solidFill>
            <a:srgbClr val="A50E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El derecho a la intimidad/privacidad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0" y="3962400"/>
            <a:ext cx="2895600" cy="2114550"/>
          </a:xfrm>
          <a:prstGeom prst="roundRect">
            <a:avLst/>
          </a:prstGeom>
          <a:solidFill>
            <a:srgbClr val="A50E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ES" sz="1800">
                <a:solidFill>
                  <a:schemeClr val="bg1"/>
                </a:solidFill>
              </a:rPr>
              <a:t>La veracidad y relevancia de lo expresado por el trabajador (la libertad de expresión/información no ampara el derecho a difundir falsedades, calumnias o mentiras).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79800" y="3657600"/>
            <a:ext cx="1981200" cy="952500"/>
          </a:xfrm>
          <a:prstGeom prst="roundRect">
            <a:avLst/>
          </a:prstGeom>
          <a:solidFill>
            <a:srgbClr val="A50E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Libertad de expresión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1000" y="2581274"/>
            <a:ext cx="2895600" cy="1304925"/>
          </a:xfrm>
          <a:prstGeom prst="roundRect">
            <a:avLst/>
          </a:prstGeom>
          <a:solidFill>
            <a:srgbClr val="A50E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Derecho al honor</a:t>
            </a:r>
            <a:r>
              <a:rPr kumimoji="0" lang="en-GB" sz="2400" b="0" i="0" u="none" strike="noStrike" cap="none" normalizeH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tanto de personas físicas y jurídicas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" y="4800600"/>
            <a:ext cx="2895600" cy="952500"/>
          </a:xfrm>
          <a:prstGeom prst="roundRect">
            <a:avLst/>
          </a:prstGeom>
          <a:solidFill>
            <a:srgbClr val="A50E2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La protección de los datos</a:t>
            </a:r>
          </a:p>
        </p:txBody>
      </p:sp>
    </p:spTree>
    <p:extLst>
      <p:ext uri="{BB962C8B-B14F-4D97-AF65-F5344CB8AC3E}">
        <p14:creationId xmlns:p14="http://schemas.microsoft.com/office/powerpoint/2010/main" xmlns="" val="294960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0" y="1574800"/>
            <a:ext cx="7920000" cy="1846659"/>
          </a:xfrm>
        </p:spPr>
        <p:txBody>
          <a:bodyPr/>
          <a:lstStyle/>
          <a:p>
            <a:pPr algn="ctr"/>
            <a:r>
              <a:rPr lang="en-GB" sz="3600" b="1" smtClean="0"/>
              <a:t>¿Cómo están ponderando los jueces laborales los diferentes intereses en juego?</a:t>
            </a:r>
            <a:br>
              <a:rPr lang="en-GB" sz="3600" b="1" smtClean="0"/>
            </a:br>
            <a:r>
              <a:rPr lang="en-GB" sz="3600" b="1"/>
              <a:t/>
            </a:r>
            <a:br>
              <a:rPr lang="en-GB" sz="3600" b="1"/>
            </a:br>
            <a:r>
              <a:rPr lang="en-GB" sz="3600" b="1" smtClean="0"/>
              <a:t>¿Cuál es la capacidad sancionadora de la empresa?</a:t>
            </a:r>
            <a:r>
              <a:rPr lang="en-GB" b="1" smtClean="0"/>
              <a:t/>
            </a:r>
            <a:br>
              <a:rPr lang="en-GB" b="1" smtClean="0"/>
            </a:br>
            <a:endParaRPr lang="en-GB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72200"/>
            <a:ext cx="6934200" cy="476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6138" y="6175375"/>
            <a:ext cx="677862" cy="474663"/>
          </a:xfrm>
        </p:spPr>
        <p:txBody>
          <a:bodyPr/>
          <a:lstStyle/>
          <a:p>
            <a:fld id="{03068658-1D8E-4345-B6BE-A8597CCA49ED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3073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26507-9EFA-46AD-AA16-E8BFBD7A08D0}" type="slidenum">
              <a:rPr lang="en-US"/>
              <a:pPr/>
              <a:t>15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188325" cy="414496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s-ES" sz="2000" smtClean="0"/>
              <a:t>¿Se ha </a:t>
            </a:r>
            <a:r>
              <a:rPr lang="es-ES" sz="2000" dirty="0"/>
              <a:t>vulnerado alguna política o requerimiento </a:t>
            </a:r>
            <a:r>
              <a:rPr lang="es-ES" sz="2000"/>
              <a:t>específico</a:t>
            </a:r>
            <a:r>
              <a:rPr lang="es-ES" sz="2000" smtClean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¿Es consciente el empleado de estar vulnerando la buena fe contractual que debe presidir la relación laboral?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¿</a:t>
            </a:r>
            <a:r>
              <a:rPr lang="es-ES" sz="2000" dirty="0"/>
              <a:t>Ha sufrido la reputación o imagen pública de </a:t>
            </a:r>
            <a:r>
              <a:rPr lang="es-ES" sz="2000"/>
              <a:t>la </a:t>
            </a:r>
            <a:r>
              <a:rPr lang="es-ES" sz="2000" smtClean="0"/>
              <a:t>compañía o empleados? ¿se especifica el sujeto ofendido?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¿Se ha producido algún daño?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¿Qué alcance tiene el medio utilizado?</a:t>
            </a:r>
            <a:endParaRPr lang="es-ES" sz="2000" dirty="0" smtClean="0"/>
          </a:p>
          <a:p>
            <a:pPr lvl="1">
              <a:buFont typeface="Wingdings" pitchFamily="2" charset="2"/>
              <a:buChar char="§"/>
            </a:pPr>
            <a:r>
              <a:rPr lang="es-ES" sz="2000"/>
              <a:t>¿Hay delito?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Libertad de expresión vs. derecho al honor y propia imagen</a:t>
            </a:r>
          </a:p>
          <a:p>
            <a:pPr lvl="1">
              <a:buFont typeface="Wingdings" pitchFamily="2" charset="2"/>
              <a:buChar char="§"/>
            </a:pPr>
            <a:r>
              <a:rPr lang="es-ES" sz="2000" smtClean="0"/>
              <a:t>¿Es preciso estar en e</a:t>
            </a:r>
            <a:r>
              <a:rPr lang="es-ES_tradnl" sz="2000" smtClean="0"/>
              <a:t>l </a:t>
            </a:r>
            <a:r>
              <a:rPr lang="es-ES_tradnl" sz="2000"/>
              <a:t>lugar de trabajo para incurrir en un incumplimiento </a:t>
            </a:r>
            <a:r>
              <a:rPr lang="es-ES_tradnl" sz="2000" smtClean="0"/>
              <a:t>laboral? ¿y si no uso los medios de la empresa?</a:t>
            </a:r>
          </a:p>
          <a:p>
            <a:pPr marL="693737" lvl="2" indent="0">
              <a:buNone/>
            </a:pPr>
            <a:endParaRPr lang="es-ES" sz="2000" smtClean="0"/>
          </a:p>
          <a:p>
            <a:pPr marL="1028700" lvl="3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1341120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Filtro de </a:t>
            </a:r>
            <a:r>
              <a:rPr lang="es-ES" u="sng" smtClean="0"/>
              <a:t>proporcionalidad</a:t>
            </a:r>
            <a:r>
              <a:rPr lang="es-ES" smtClean="0"/>
              <a:t> judicial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1830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26507-9EFA-46AD-AA16-E8BFBD7A08D0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9248" y="2331720"/>
            <a:ext cx="8570912" cy="4191000"/>
          </a:xfrm>
        </p:spPr>
        <p:txBody>
          <a:bodyPr/>
          <a:lstStyle/>
          <a:p>
            <a:pPr marL="0" indent="0" algn="ctr">
              <a:buNone/>
            </a:pPr>
            <a:endParaRPr lang="es-ES" sz="2000" smtClean="0"/>
          </a:p>
          <a:p>
            <a:pPr lvl="1">
              <a:buFont typeface="Wingdings" pitchFamily="2" charset="2"/>
              <a:buChar char="§"/>
            </a:pPr>
            <a:r>
              <a:rPr lang="es-ES" sz="1800" smtClean="0"/>
              <a:t>STSJ </a:t>
            </a:r>
            <a:r>
              <a:rPr lang="es-ES" sz="1800"/>
              <a:t>Madrid </a:t>
            </a:r>
            <a:r>
              <a:rPr lang="es-ES" sz="1800" smtClean="0"/>
              <a:t>25/05/2011: la política de la empresa establecía limitaciones a los comentarios de los empleados en redes sociales. </a:t>
            </a:r>
            <a:r>
              <a:rPr lang="es-ES" sz="1800" u="sng" smtClean="0"/>
              <a:t>Despido improcedente</a:t>
            </a:r>
            <a:r>
              <a:rPr lang="es-ES" sz="1800" smtClean="0"/>
              <a:t> </a:t>
            </a:r>
            <a:r>
              <a:rPr lang="es-ES" sz="1800"/>
              <a:t>por no identificarse especificamente a </a:t>
            </a:r>
            <a:r>
              <a:rPr lang="es-ES" sz="1800" smtClean="0"/>
              <a:t>empleados/empresa</a:t>
            </a:r>
          </a:p>
          <a:p>
            <a:pPr marL="450000" lvl="1" indent="0">
              <a:buNone/>
            </a:pPr>
            <a:endParaRPr lang="es-ES" sz="1800" dirty="0"/>
          </a:p>
          <a:p>
            <a:pPr lvl="1">
              <a:buFont typeface="Wingdings" pitchFamily="2" charset="2"/>
              <a:buChar char="§"/>
            </a:pPr>
            <a:r>
              <a:rPr lang="es-ES" sz="1800" smtClean="0"/>
              <a:t>STSJ Cataluña 17/7/2009- </a:t>
            </a:r>
            <a:r>
              <a:rPr lang="es-ES" sz="1800" u="sng" smtClean="0"/>
              <a:t>Despido nulo</a:t>
            </a:r>
            <a:r>
              <a:rPr lang="es-ES" sz="1800" smtClean="0"/>
              <a:t> por vulneración del dº a la libertad de expresión: los comentarios vertidos no son injuriosos/vejatorios al no identificar ni a la trabajadores ni la empresa.</a:t>
            </a:r>
          </a:p>
          <a:p>
            <a:pPr marL="450000" lvl="1" indent="0">
              <a:buNone/>
            </a:pPr>
            <a:endParaRPr lang="es-ES" sz="1800" smtClean="0"/>
          </a:p>
          <a:p>
            <a:pPr lvl="1">
              <a:buFont typeface="Wingdings" pitchFamily="2" charset="2"/>
              <a:buChar char="§"/>
            </a:pPr>
            <a:r>
              <a:rPr lang="es-ES" sz="1800" smtClean="0"/>
              <a:t>STSJ Cataluña 24/3/2010. </a:t>
            </a:r>
            <a:r>
              <a:rPr lang="es-ES" sz="1800" u="sng" smtClean="0"/>
              <a:t>Despido procedente</a:t>
            </a:r>
            <a:r>
              <a:rPr lang="es-ES" sz="1800" smtClean="0"/>
              <a:t>. Criticas en un blog y divulgación de información provilegiada. </a:t>
            </a:r>
          </a:p>
          <a:p>
            <a:pPr marL="342900" lvl="1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41120"/>
            <a:ext cx="8610600" cy="984885"/>
          </a:xfrm>
        </p:spPr>
        <p:txBody>
          <a:bodyPr/>
          <a:lstStyle/>
          <a:p>
            <a:r>
              <a:rPr lang="es-ES" smtClean="0"/>
              <a:t>Comentarios </a:t>
            </a:r>
            <a:r>
              <a:rPr lang="es-ES"/>
              <a:t>difamatorios contra </a:t>
            </a:r>
            <a:r>
              <a:rPr lang="es-ES" smtClean="0"/>
              <a:t>la empresa / otros </a:t>
            </a:r>
            <a:r>
              <a:rPr lang="es-ES"/>
              <a:t>empleados</a:t>
            </a:r>
          </a:p>
        </p:txBody>
      </p:sp>
    </p:spTree>
    <p:extLst>
      <p:ext uri="{BB962C8B-B14F-4D97-AF65-F5344CB8AC3E}">
        <p14:creationId xmlns:p14="http://schemas.microsoft.com/office/powerpoint/2010/main" xmlns="" val="191790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26507-9EFA-46AD-AA16-E8BFBD7A08D0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5" y="2051050"/>
            <a:ext cx="8188325" cy="45783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sz="1800" smtClean="0">
                <a:solidFill>
                  <a:srgbClr val="C00000"/>
                </a:solidFill>
              </a:rPr>
              <a:t>STSJ </a:t>
            </a:r>
            <a:r>
              <a:rPr lang="es-ES" sz="1800" dirty="0" smtClean="0">
                <a:solidFill>
                  <a:srgbClr val="C00000"/>
                </a:solidFill>
              </a:rPr>
              <a:t>Madrid 23/01/2012 </a:t>
            </a:r>
            <a:r>
              <a:rPr lang="es-ES" sz="1800" dirty="0" smtClean="0"/>
              <a:t>– Empleada de baja médica por cuadro ansioso depresivo que hace salidas nocturnas a bares y cuelga fotos en Facebook. </a:t>
            </a:r>
            <a:r>
              <a:rPr lang="es-ES" sz="1800" u="sng" dirty="0" smtClean="0"/>
              <a:t>Despido procedente</a:t>
            </a:r>
          </a:p>
          <a:p>
            <a:pPr marL="0" indent="0">
              <a:buNone/>
            </a:pPr>
            <a:endParaRPr lang="es-ES" sz="1800" u="sng" dirty="0" smtClean="0"/>
          </a:p>
          <a:p>
            <a:pPr>
              <a:buFont typeface="Wingdings" pitchFamily="2" charset="2"/>
              <a:buChar char="§"/>
            </a:pPr>
            <a:r>
              <a:rPr lang="es-ES" sz="1800" dirty="0" err="1">
                <a:solidFill>
                  <a:srgbClr val="C00000"/>
                </a:solidFill>
              </a:rPr>
              <a:t>STSJ</a:t>
            </a:r>
            <a:r>
              <a:rPr lang="es-ES" sz="1800" dirty="0">
                <a:solidFill>
                  <a:srgbClr val="C00000"/>
                </a:solidFill>
              </a:rPr>
              <a:t> País Vasco 26/10/2010 </a:t>
            </a:r>
            <a:r>
              <a:rPr lang="es-ES" sz="1800" dirty="0"/>
              <a:t>– Trabajador en situación de </a:t>
            </a:r>
            <a:r>
              <a:rPr lang="es-ES" sz="1800" dirty="0" err="1"/>
              <a:t>IT</a:t>
            </a:r>
            <a:r>
              <a:rPr lang="es-ES" sz="1800" dirty="0"/>
              <a:t> </a:t>
            </a:r>
            <a:r>
              <a:rPr lang="es-ES" sz="1800" dirty="0" smtClean="0"/>
              <a:t>Por los </a:t>
            </a:r>
            <a:r>
              <a:rPr lang="es-ES" sz="1800" dirty="0"/>
              <a:t>vídeos de </a:t>
            </a:r>
            <a:r>
              <a:rPr lang="es-ES" sz="1800" dirty="0" err="1"/>
              <a:t>youtube</a:t>
            </a:r>
            <a:r>
              <a:rPr lang="es-ES" sz="1800" dirty="0"/>
              <a:t> y la página del grupo, </a:t>
            </a:r>
            <a:r>
              <a:rPr lang="es-ES" sz="1800" dirty="0" smtClean="0"/>
              <a:t>se comprueba que el </a:t>
            </a:r>
            <a:r>
              <a:rPr lang="es-ES" sz="1800" dirty="0"/>
              <a:t>trabajador </a:t>
            </a:r>
            <a:r>
              <a:rPr lang="es-ES" sz="1800" dirty="0" smtClean="0"/>
              <a:t>está de </a:t>
            </a:r>
            <a:r>
              <a:rPr lang="es-ES" sz="1800" dirty="0"/>
              <a:t>gira</a:t>
            </a:r>
            <a:r>
              <a:rPr lang="es-ES" sz="1800" dirty="0" smtClean="0"/>
              <a:t>. </a:t>
            </a:r>
            <a:r>
              <a:rPr lang="es-ES" sz="1800" u="sng" smtClean="0"/>
              <a:t>Despido procedente</a:t>
            </a:r>
          </a:p>
          <a:p>
            <a:pPr marL="0" indent="0">
              <a:buNone/>
            </a:pPr>
            <a:endParaRPr lang="es-ES" sz="1800" u="sng" smtClean="0"/>
          </a:p>
          <a:p>
            <a:pPr>
              <a:buFont typeface="Wingdings" pitchFamily="2" charset="2"/>
              <a:buChar char="§"/>
            </a:pPr>
            <a:r>
              <a:rPr lang="es-ES" sz="1800" smtClean="0">
                <a:solidFill>
                  <a:srgbClr val="C00000"/>
                </a:solidFill>
              </a:rPr>
              <a:t>STSJ </a:t>
            </a:r>
            <a:r>
              <a:rPr lang="es-ES" sz="1800">
                <a:solidFill>
                  <a:srgbClr val="C00000"/>
                </a:solidFill>
              </a:rPr>
              <a:t>Galicia 16/11/2012 </a:t>
            </a:r>
            <a:r>
              <a:rPr lang="es-ES" sz="1800"/>
              <a:t>– IT por depresión y riesgo de suicidio. Trabajadora cuelga fotos en Facebook poniendo copas en el bar de su familia. </a:t>
            </a:r>
            <a:r>
              <a:rPr lang="es-ES" sz="1800" u="sng"/>
              <a:t>Despido </a:t>
            </a:r>
            <a:r>
              <a:rPr lang="es-ES" sz="1800" u="sng" smtClean="0"/>
              <a:t>procedente</a:t>
            </a:r>
          </a:p>
          <a:p>
            <a:pPr marL="0" indent="0">
              <a:buNone/>
            </a:pPr>
            <a:endParaRPr lang="es-ES" sz="1800" u="sng" smtClean="0"/>
          </a:p>
          <a:p>
            <a:pPr>
              <a:buFont typeface="Wingdings" pitchFamily="2" charset="2"/>
              <a:buChar char="§"/>
            </a:pPr>
            <a:r>
              <a:rPr lang="es-ES" sz="1800" smtClean="0">
                <a:solidFill>
                  <a:srgbClr val="C00000"/>
                </a:solidFill>
              </a:rPr>
              <a:t>STSJ </a:t>
            </a:r>
            <a:r>
              <a:rPr lang="es-ES" sz="1800">
                <a:solidFill>
                  <a:srgbClr val="C00000"/>
                </a:solidFill>
              </a:rPr>
              <a:t>Murcia 16/07/2012 </a:t>
            </a:r>
            <a:r>
              <a:rPr lang="es-ES" sz="1800"/>
              <a:t>– Durante situación de IT hace la competencia a la empresa. </a:t>
            </a:r>
            <a:r>
              <a:rPr lang="es-ES" sz="1800" u="sng"/>
              <a:t>Despido procedente</a:t>
            </a:r>
          </a:p>
          <a:p>
            <a:pPr>
              <a:buFont typeface="Wingdings" pitchFamily="2" charset="2"/>
              <a:buChar char="§"/>
            </a:pPr>
            <a:endParaRPr lang="es-ES" sz="2000" u="sng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9560" y="1341120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Falsa baja por IT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655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	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26507-9EFA-46AD-AA16-E8BFBD7A08D0}" type="slidenum">
              <a:rPr lang="en-US"/>
              <a:pPr/>
              <a:t>18</a:t>
            </a:fld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188325" cy="4397375"/>
          </a:xfrm>
        </p:spPr>
        <p:txBody>
          <a:bodyPr/>
          <a:lstStyle/>
          <a:p>
            <a:pPr marL="285750" lvl="1" indent="-285750"/>
            <a:r>
              <a:rPr lang="es-ES" sz="1800"/>
              <a:t>Sentencia Juzgado Social 1 Cartagena 6/07/2011: perfil falso de gerente por un trabajador en Facebook. Despido procedente</a:t>
            </a:r>
          </a:p>
          <a:p>
            <a:pPr lvl="1">
              <a:buFont typeface="Wingdings" pitchFamily="2" charset="2"/>
              <a:buChar char="v"/>
            </a:pPr>
            <a:r>
              <a:rPr lang="es-ES" sz="1800" smtClean="0"/>
              <a:t>Creación </a:t>
            </a:r>
            <a:r>
              <a:rPr lang="es-ES" sz="1800" dirty="0"/>
              <a:t>de un perfil falso de apariencia real de un tercero, sin su consentimiento </a:t>
            </a:r>
            <a:r>
              <a:rPr lang="es-ES" sz="1800"/>
              <a:t>ni conocimiento.</a:t>
            </a:r>
          </a:p>
          <a:p>
            <a:pPr lvl="1">
              <a:buFont typeface="Wingdings" pitchFamily="2" charset="2"/>
              <a:buChar char="v"/>
            </a:pPr>
            <a:r>
              <a:rPr lang="es-ES" sz="1800"/>
              <a:t>Acción </a:t>
            </a:r>
            <a:r>
              <a:rPr lang="es-ES" sz="1800" dirty="0"/>
              <a:t>dirigida a perjudicar la imagen/honor </a:t>
            </a:r>
            <a:r>
              <a:rPr lang="es-ES" sz="1800"/>
              <a:t>del tercero.</a:t>
            </a:r>
          </a:p>
          <a:p>
            <a:pPr marL="0" indent="0">
              <a:buNone/>
            </a:pPr>
            <a:endParaRPr lang="es-ES" sz="1800" b="1"/>
          </a:p>
          <a:p>
            <a:pPr marL="0" indent="0">
              <a:buNone/>
            </a:pPr>
            <a:endParaRPr lang="es-ES" sz="3200" b="1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s-ES" sz="1800" smtClean="0"/>
              <a:t>Poco </a:t>
            </a:r>
            <a:r>
              <a:rPr lang="es-ES" sz="1800"/>
              <a:t>frecuente: una sanción específica en el Convenio, algunos convenios contemplan los juegos durante la jornada como hecho sancionable</a:t>
            </a:r>
          </a:p>
          <a:p>
            <a:pPr lvl="1"/>
            <a:r>
              <a:rPr lang="es-ES" sz="1800" smtClean="0"/>
              <a:t>Bajo </a:t>
            </a:r>
            <a:r>
              <a:rPr lang="es-ES" sz="1800"/>
              <a:t>rendimiento y mala fe contractual</a:t>
            </a:r>
          </a:p>
          <a:p>
            <a:pPr marL="0" indent="0">
              <a:buNone/>
            </a:pPr>
            <a:endParaRPr lang="es-ES" sz="3200" b="1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9560" y="3850957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Uso Excesivo de las Redes Sociales</a:t>
            </a:r>
            <a:endParaRPr lang="es-E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9560" y="1341120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Usurpación de Identidad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527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b="1" smtClean="0"/>
              <a:t>					</a:t>
            </a:r>
            <a:endParaRPr lang="en-AU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370138"/>
            <a:ext cx="8686800" cy="3954462"/>
          </a:xfrm>
        </p:spPr>
        <p:txBody>
          <a:bodyPr/>
          <a:lstStyle/>
          <a:p>
            <a:endParaRPr lang="es-ES"/>
          </a:p>
          <a:p>
            <a:pPr>
              <a:buFont typeface="Wingdings" pitchFamily="2" charset="2"/>
              <a:buChar char="q"/>
            </a:pPr>
            <a:r>
              <a:rPr lang="es-ES" smtClean="0"/>
              <a:t>Políticas </a:t>
            </a:r>
            <a:r>
              <a:rPr lang="es-ES"/>
              <a:t>internas. Tenemos que </a:t>
            </a:r>
            <a:r>
              <a:rPr lang="es-ES" smtClean="0"/>
              <a:t>tenerlas y/o adaptarlas</a:t>
            </a:r>
          </a:p>
          <a:p>
            <a:endParaRPr lang="es-ES" smtClean="0"/>
          </a:p>
          <a:p>
            <a:pPr>
              <a:buFont typeface="Wingdings" pitchFamily="2" charset="2"/>
              <a:buChar char="q"/>
            </a:pPr>
            <a:r>
              <a:rPr lang="es-ES" smtClean="0"/>
              <a:t>Establecer consecuencias del Incumplimiento</a:t>
            </a:r>
          </a:p>
          <a:p>
            <a:pPr marL="0" indent="0">
              <a:buNone/>
            </a:pPr>
            <a:endParaRPr lang="es-ES" smtClean="0"/>
          </a:p>
          <a:p>
            <a:pPr>
              <a:buFont typeface="Wingdings" pitchFamily="2" charset="2"/>
              <a:buChar char="q"/>
            </a:pPr>
            <a:r>
              <a:rPr lang="es-ES" smtClean="0"/>
              <a:t>Establecer controles de cumplimiento de la política. </a:t>
            </a:r>
            <a:endParaRPr lang="es-ES"/>
          </a:p>
          <a:p>
            <a:pPr marL="0" indent="0">
              <a:buNone/>
            </a:pPr>
            <a:endParaRPr lang="es-ES"/>
          </a:p>
          <a:p>
            <a:endParaRPr lang="es-ES" smtClean="0"/>
          </a:p>
          <a:p>
            <a:pPr marL="0" indent="0">
              <a:buNone/>
            </a:pPr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9560" y="1341120"/>
            <a:ext cx="8610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¿Qué podemos hacer? Prevención Regulación Interna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944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68658-1D8E-4345-B6BE-A8597CCA49ED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¿Cómo han cambiado las redes sociales la gestión de los recursos humanos? </a:t>
            </a:r>
            <a:endParaRPr lang="en-GB" b="1"/>
          </a:p>
        </p:txBody>
      </p:sp>
      <p:sp>
        <p:nvSpPr>
          <p:cNvPr id="5" name="Rectangle 4"/>
          <p:cNvSpPr/>
          <p:nvPr/>
        </p:nvSpPr>
        <p:spPr>
          <a:xfrm>
            <a:off x="3733800" y="43434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smtClean="0"/>
              <a:t>“Linkedin nos ayuda a buscar el empleo que queremos y Facebook nos ayuda a perderlo”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xmlns="" val="3643569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20</a:t>
            </a:fld>
            <a:endParaRPr lang="en-AU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86403696"/>
              </p:ext>
            </p:extLst>
          </p:nvPr>
        </p:nvGraphicFramePr>
        <p:xfrm>
          <a:off x="609600" y="2236470"/>
          <a:ext cx="7920038" cy="393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938838"/>
              </a:tblGrid>
              <a:tr h="962025">
                <a:tc>
                  <a:txBody>
                    <a:bodyPr/>
                    <a:lstStyle/>
                    <a:p>
                      <a:endParaRPr lang="es-ES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Ámbito</a:t>
                      </a:r>
                      <a:endParaRPr lang="es-ES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baseline="0" smtClean="0">
                          <a:solidFill>
                            <a:schemeClr val="tx1"/>
                          </a:solidFill>
                        </a:rPr>
                        <a:t>twitter o facebook, linkedin o similares.</a:t>
                      </a:r>
                    </a:p>
                    <a:p>
                      <a:r>
                        <a:rPr lang="es-ES" baseline="0" smtClean="0">
                          <a:solidFill>
                            <a:schemeClr val="tx1"/>
                          </a:solidFill>
                        </a:rPr>
                        <a:t>blogs, webs personales, etc.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Posición</a:t>
                      </a:r>
                      <a:endParaRPr lang="es-ES" b="1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smtClean="0">
                          <a:solidFill>
                            <a:schemeClr val="tx1"/>
                          </a:solidFill>
                        </a:rPr>
                        <a:t>Fomenta el uso de redes sociales: se da</a:t>
                      </a:r>
                      <a:r>
                        <a:rPr lang="es-ES" b="1" baseline="0" smtClean="0">
                          <a:solidFill>
                            <a:schemeClr val="tx1"/>
                          </a:solidFill>
                        </a:rPr>
                        <a:t> confianza pero se exige responsabilidad.</a:t>
                      </a:r>
                    </a:p>
                    <a:p>
                      <a:endParaRPr lang="es-ES" b="1" baseline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baseline="0" smtClean="0">
                          <a:solidFill>
                            <a:schemeClr val="tx1"/>
                          </a:solidFill>
                        </a:rPr>
                        <a:t>Se puede decir donde se trabaja, y el puesto:  linkedin…</a:t>
                      </a:r>
                    </a:p>
                    <a:p>
                      <a:endParaRPr lang="es-E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Disclaimer Obligatorio</a:t>
                      </a:r>
                      <a:endParaRPr lang="es-ES" b="1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i="1" smtClean="0">
                          <a:solidFill>
                            <a:schemeClr val="tx1"/>
                          </a:solidFill>
                        </a:rPr>
                        <a:t>“Mis</a:t>
                      </a:r>
                      <a:r>
                        <a:rPr lang="es-ES" b="1" i="1" baseline="0" smtClean="0">
                          <a:solidFill>
                            <a:schemeClr val="tx1"/>
                          </a:solidFill>
                        </a:rPr>
                        <a:t> comentarios son personales, y no significan opiniones o decisiones de empresa”</a:t>
                      </a:r>
                      <a:endParaRPr lang="es-ES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9560" y="1341120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Contenido de políticas de “Social Media”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71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9560" y="1341120"/>
            <a:ext cx="861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Contenido de políticas de “Social Media”</a:t>
            </a:r>
            <a:endParaRPr lang="es-ES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7203583"/>
              </p:ext>
            </p:extLst>
          </p:nvPr>
        </p:nvGraphicFramePr>
        <p:xfrm>
          <a:off x="700722" y="2235200"/>
          <a:ext cx="7920038" cy="3848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81200"/>
                <a:gridCol w="5938838"/>
              </a:tblGrid>
              <a:tr h="962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b="1" kern="1200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800" b="1" kern="120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 or Out</a:t>
                      </a:r>
                      <a:endParaRPr lang="es-ES" sz="1800" b="1" kern="120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i="0" smtClean="0">
                          <a:solidFill>
                            <a:schemeClr val="tx1"/>
                          </a:solidFill>
                        </a:rPr>
                        <a:t>Si no se aceptan las reglas, no se puede mencionar nada relacionado</a:t>
                      </a:r>
                      <a:r>
                        <a:rPr lang="es-ES" i="0" baseline="0" smtClean="0">
                          <a:solidFill>
                            <a:schemeClr val="tx1"/>
                          </a:solidFill>
                        </a:rPr>
                        <a:t> con la compañía o sus productos.</a:t>
                      </a:r>
                      <a:endParaRPr lang="es-ES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Específico</a:t>
                      </a:r>
                      <a:endParaRPr lang="es-ES" b="1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b="1" i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i="0" smtClean="0">
                          <a:solidFill>
                            <a:schemeClr val="tx1"/>
                          </a:solidFill>
                        </a:rPr>
                        <a:t>Incluye</a:t>
                      </a:r>
                      <a:r>
                        <a:rPr lang="es-ES" b="1" i="0" baseline="0" smtClean="0">
                          <a:solidFill>
                            <a:schemeClr val="tx1"/>
                          </a:solidFill>
                        </a:rPr>
                        <a:t> comentarios, pero también re-tweets, o “me gusta / like”</a:t>
                      </a:r>
                      <a:endParaRPr lang="es-ES" b="1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Principios </a:t>
                      </a:r>
                      <a:endParaRPr lang="es-ES" b="1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b="1" i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i="0" smtClean="0">
                          <a:solidFill>
                            <a:schemeClr val="tx1"/>
                          </a:solidFill>
                        </a:rPr>
                        <a:t>Respeto</a:t>
                      </a:r>
                      <a:r>
                        <a:rPr lang="es-ES" b="1" i="0" baseline="0" smtClean="0">
                          <a:solidFill>
                            <a:schemeClr val="tx1"/>
                          </a:solidFill>
                        </a:rPr>
                        <a:t> a confidencialidad de empresa, privacidad, IP/IT secrets,  </a:t>
                      </a:r>
                      <a:endParaRPr lang="es-ES" b="1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endParaRPr lang="es-ES" b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b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Confusión personal</a:t>
                      </a:r>
                      <a:r>
                        <a:rPr lang="es-ES" b="1" baseline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prof</a:t>
                      </a:r>
                      <a:endParaRPr lang="es-ES" b="1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b="1" i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="1" i="0" smtClean="0">
                          <a:solidFill>
                            <a:schemeClr val="tx1"/>
                          </a:solidFill>
                        </a:rPr>
                        <a:t>Advertencia</a:t>
                      </a:r>
                      <a:r>
                        <a:rPr lang="es-ES" b="1" i="0" baseline="0" smtClean="0">
                          <a:solidFill>
                            <a:schemeClr val="tx1"/>
                          </a:solidFill>
                        </a:rPr>
                        <a:t> de que opiniones personales y opiniones de empresa se confunden online.</a:t>
                      </a:r>
                      <a:endParaRPr lang="es-ES" b="1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0">
                          <a:schemeClr val="accent6">
                            <a:lumMod val="15000"/>
                            <a:lumOff val="85000"/>
                            <a:alpha val="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675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0" y="2496741"/>
            <a:ext cx="7920000" cy="1846659"/>
          </a:xfrm>
        </p:spPr>
        <p:txBody>
          <a:bodyPr/>
          <a:lstStyle/>
          <a:p>
            <a:pPr algn="ctr"/>
            <a:r>
              <a:rPr lang="en-GB" sz="4000" b="1" smtClean="0"/>
              <a:t>Otros usos de las Redes Sociales: la selección de personal</a:t>
            </a:r>
            <a:endParaRPr lang="en-GB" sz="4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6138" y="6175375"/>
            <a:ext cx="677862" cy="474663"/>
          </a:xfrm>
        </p:spPr>
        <p:txBody>
          <a:bodyPr/>
          <a:lstStyle/>
          <a:p>
            <a:fld id="{03068658-1D8E-4345-B6BE-A8597CCA49ED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172200"/>
            <a:ext cx="6934200" cy="476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3795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34" y="228600"/>
            <a:ext cx="859434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265137" y="4791853"/>
            <a:ext cx="8534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54806" y="1170472"/>
            <a:ext cx="746415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53" y="2971800"/>
            <a:ext cx="8577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200000">
            <a:off x="6257360" y="516671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38800" y="5943600"/>
            <a:ext cx="320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A50E29"/>
                </a:solidFill>
                <a:latin typeface="Arial" charset="0"/>
              </a:defRPr>
            </a:lvl9pPr>
          </a:lstStyle>
          <a:p>
            <a:r>
              <a:rPr lang="es-ES" smtClean="0"/>
              <a:t>¿Y en España?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137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1981200"/>
            <a:ext cx="7758112" cy="4114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s-ES" smtClean="0"/>
              <a:t>El 40% de las empresas revisan los perfiles de sus candidatos en internet. </a:t>
            </a:r>
          </a:p>
          <a:p>
            <a:pPr marL="0" indent="0" algn="just">
              <a:buNone/>
            </a:pPr>
            <a:endParaRPr lang="es-ES" smtClean="0"/>
          </a:p>
          <a:p>
            <a:pPr algn="just">
              <a:buFont typeface="Wingdings" pitchFamily="2" charset="2"/>
              <a:buChar char="q"/>
            </a:pPr>
            <a:r>
              <a:rPr lang="es-ES" smtClean="0"/>
              <a:t>Blacklisting. UNO de cada CINCO Ejecutivos reconoce haber rechazado candidatos por la información encontrada en internet y redes sociales.</a:t>
            </a:r>
          </a:p>
          <a:p>
            <a:pPr marL="0" indent="0" algn="just">
              <a:buNone/>
            </a:pPr>
            <a:r>
              <a:rPr lang="es-ES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s-ES" smtClean="0"/>
              <a:t>¿Podemos acceder </a:t>
            </a:r>
            <a:r>
              <a:rPr lang="es-ES"/>
              <a:t>al perfil de linkedin o facebook de un candidato? </a:t>
            </a:r>
            <a:r>
              <a:rPr lang="es-ES" smtClean="0"/>
              <a:t>consentimiento informado. </a:t>
            </a:r>
            <a:r>
              <a:rPr lang="es-ES"/>
              <a:t>Normativa de </a:t>
            </a:r>
            <a:r>
              <a:rPr lang="es-ES" smtClean="0"/>
              <a:t>protección </a:t>
            </a:r>
            <a:r>
              <a:rPr lang="es-ES"/>
              <a:t>de datos</a:t>
            </a:r>
          </a:p>
          <a:p>
            <a:pPr>
              <a:buFont typeface="Wingdings" pitchFamily="2" charset="2"/>
              <a:buChar char="q"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  <p:sp>
        <p:nvSpPr>
          <p:cNvPr id="8" name="TextBox 7"/>
          <p:cNvSpPr txBox="1"/>
          <p:nvPr/>
        </p:nvSpPr>
        <p:spPr>
          <a:xfrm rot="-1080000">
            <a:off x="179698" y="400309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404143"/>
                </a:solidFill>
              </a:rPr>
              <a:t>* Eurocom </a:t>
            </a:r>
            <a:r>
              <a:rPr lang="en-US" sz="1400">
                <a:solidFill>
                  <a:srgbClr val="404143"/>
                </a:solidFill>
              </a:rPr>
              <a:t>Worldwide technology confidence survey </a:t>
            </a:r>
            <a:endParaRPr lang="es-ES" sz="1400">
              <a:solidFill>
                <a:srgbClr val="404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4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2966720"/>
            <a:ext cx="5791200" cy="923330"/>
          </a:xfrm>
        </p:spPr>
        <p:txBody>
          <a:bodyPr/>
          <a:lstStyle/>
          <a:p>
            <a:pPr algn="ctr"/>
            <a:r>
              <a:rPr lang="es-ES" sz="6000" smtClean="0"/>
              <a:t>¡Gracias!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260668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304800" y="19050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mtClean="0">
                <a:solidFill>
                  <a:schemeClr val="tx1"/>
                </a:solidFill>
              </a:rPr>
              <a:t>Múltiples canales / Redes sociales</a:t>
            </a:r>
          </a:p>
          <a:p>
            <a:endParaRPr lang="es-ES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mtClean="0">
                <a:solidFill>
                  <a:schemeClr val="tx1"/>
                </a:solidFill>
              </a:rPr>
              <a:t>Desde mi smartphone, twitter, youtube, facebook, whatsapp, desde mi Ipad…..</a:t>
            </a:r>
          </a:p>
          <a:p>
            <a:endParaRPr lang="es-ES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mtClean="0">
                <a:solidFill>
                  <a:schemeClr val="tx1"/>
                </a:solidFill>
              </a:rPr>
              <a:t>Desde mi iphone particular…o desde mi iphone de empresa.</a:t>
            </a:r>
          </a:p>
          <a:p>
            <a:endParaRPr lang="es-ES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s-ES" smtClean="0">
                <a:solidFill>
                  <a:schemeClr val="tx1"/>
                </a:solidFill>
              </a:rPr>
              <a:t>Uso sindical de las redes sociales</a:t>
            </a:r>
          </a:p>
          <a:p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5657" y="1371600"/>
            <a:ext cx="596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 </a:t>
            </a:r>
            <a:r>
              <a:rPr lang="es-ES" b="1" smtClean="0"/>
              <a:t>COMENTARIOS </a:t>
            </a:r>
            <a:r>
              <a:rPr lang="es-ES" b="1"/>
              <a:t>OFENSIVOS </a:t>
            </a:r>
            <a:r>
              <a:rPr lang="es-ES" b="1" smtClean="0"/>
              <a:t>QUE AFECTAN A EMPRESA / DIRECTIVOS</a:t>
            </a:r>
            <a:endParaRPr lang="es-ES"/>
          </a:p>
        </p:txBody>
      </p:sp>
      <p:sp>
        <p:nvSpPr>
          <p:cNvPr id="7" name="TextBox 6"/>
          <p:cNvSpPr txBox="1"/>
          <p:nvPr/>
        </p:nvSpPr>
        <p:spPr>
          <a:xfrm rot="-1080000">
            <a:off x="155807" y="661216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72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6400800"/>
            <a:ext cx="2971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A50E29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382000" cy="1143000"/>
          </a:xfrm>
        </p:spPr>
        <p:txBody>
          <a:bodyPr/>
          <a:lstStyle/>
          <a:p>
            <a:pPr marL="0" indent="0">
              <a:buNone/>
            </a:pPr>
            <a:r>
              <a:rPr lang="es-ES" sz="3200" smtClean="0">
                <a:solidFill>
                  <a:schemeClr val="accent1"/>
                </a:solidFill>
              </a:rPr>
              <a:t>Ejemplos de Acción Sindical Creativa 2.0 </a:t>
            </a:r>
          </a:p>
          <a:p>
            <a:pPr marL="0" indent="0">
              <a:buNone/>
            </a:pPr>
            <a:r>
              <a:rPr lang="es-ES" smtClean="0"/>
              <a:t>FlashMob: concentración + atracción musical.</a:t>
            </a:r>
          </a:p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80" y="2619896"/>
            <a:ext cx="6475914" cy="400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78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81000" y="6400800"/>
            <a:ext cx="2971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A50E29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33600"/>
            <a:ext cx="6934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9906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  <a:ea typeface="+mn-ea"/>
                <a:cs typeface="+mn-cs"/>
              </a:defRPr>
            </a:lvl1pPr>
            <a:lvl2pPr marL="9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Wingdings" pitchFamily="2" charset="2"/>
              <a:buChar char="§"/>
              <a:defRPr sz="2200">
                <a:solidFill>
                  <a:srgbClr val="404143"/>
                </a:solidFill>
                <a:latin typeface="+mn-lt"/>
              </a:defRPr>
            </a:lvl2pPr>
            <a:lvl3pPr marL="13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Wingdings" pitchFamily="2" charset="2"/>
              <a:buChar char="§"/>
              <a:defRPr sz="2000">
                <a:solidFill>
                  <a:srgbClr val="404143"/>
                </a:solidFill>
                <a:latin typeface="+mn-lt"/>
              </a:defRPr>
            </a:lvl3pPr>
            <a:lvl4pPr marL="180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Wingdings" pitchFamily="2" charset="2"/>
              <a:buChar char="§"/>
              <a:defRPr sz="1800">
                <a:solidFill>
                  <a:srgbClr val="404143"/>
                </a:solidFill>
                <a:latin typeface="+mn-lt"/>
              </a:defRPr>
            </a:lvl4pPr>
            <a:lvl5pPr marL="2250000" indent="-4500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Wingdings" pitchFamily="2" charset="2"/>
              <a:buChar char="§"/>
              <a:defRPr sz="1600">
                <a:solidFill>
                  <a:srgbClr val="404143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buChar char="–"/>
              <a:defRPr sz="2400">
                <a:solidFill>
                  <a:srgbClr val="404143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ES" sz="3200" smtClean="0">
                <a:solidFill>
                  <a:schemeClr val="accent1"/>
                </a:solidFill>
              </a:rPr>
              <a:t>Ejemplos de Acción Sindical Creativa 2.0</a:t>
            </a:r>
          </a:p>
          <a:p>
            <a:pPr marL="0" indent="0">
              <a:buFont typeface="Arial" charset="0"/>
              <a:buNone/>
            </a:pPr>
            <a:r>
              <a:rPr lang="es-ES" smtClean="0"/>
              <a:t>Mimetización dramática.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07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89075"/>
            <a:ext cx="7920038" cy="492443"/>
          </a:xfrm>
        </p:spPr>
        <p:txBody>
          <a:bodyPr/>
          <a:lstStyle/>
          <a:p>
            <a:pPr algn="r"/>
            <a:r>
              <a:rPr lang="es-ES" smtClean="0"/>
              <a:t>Ya hay precedentes </a:t>
            </a: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772400" cy="123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-1080000">
            <a:off x="155807" y="661216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6553200" cy="23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58388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03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304800" y="2204979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>
              <a:solidFill>
                <a:schemeClr val="tx1"/>
              </a:solidFill>
            </a:endParaRPr>
          </a:p>
          <a:p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219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 </a:t>
            </a:r>
            <a:r>
              <a:rPr lang="es-ES" b="1" smtClean="0"/>
              <a:t>COMENTARIOS </a:t>
            </a:r>
            <a:r>
              <a:rPr lang="es-ES" b="1"/>
              <a:t>OFENSIVOS </a:t>
            </a:r>
            <a:r>
              <a:rPr lang="es-ES" b="1" smtClean="0"/>
              <a:t>QUE AFECTAN A EMPRESA/DIRECTIVOS</a:t>
            </a:r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8610600" cy="643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mtClean="0">
                <a:solidFill>
                  <a:schemeClr val="tx1"/>
                </a:solidFill>
              </a:rPr>
              <a:t>A nivel de nuestras empresas:  el video denuncia de empleados.</a:t>
            </a:r>
          </a:p>
          <a:p>
            <a:endParaRPr lang="es-ES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mtClean="0">
                <a:solidFill>
                  <a:schemeClr val="tx1"/>
                </a:solidFill>
              </a:rPr>
              <a:t>Vídeo sobre situación concreta (cualquiera delicada)</a:t>
            </a:r>
          </a:p>
          <a:p>
            <a:r>
              <a:rPr lang="es-ES">
                <a:solidFill>
                  <a:schemeClr val="tx1"/>
                </a:solidFill>
              </a:rPr>
              <a:t>	</a:t>
            </a:r>
            <a:endParaRPr lang="es-ES" smtClean="0">
              <a:solidFill>
                <a:schemeClr val="tx1"/>
              </a:solidFill>
            </a:endParaRPr>
          </a:p>
          <a:p>
            <a:r>
              <a:rPr lang="es-ES">
                <a:solidFill>
                  <a:schemeClr val="tx1"/>
                </a:solidFill>
              </a:rPr>
              <a:t>	</a:t>
            </a:r>
            <a:r>
              <a:rPr lang="es-ES" i="1" smtClean="0">
                <a:solidFill>
                  <a:schemeClr val="tx1"/>
                </a:solidFill>
              </a:rPr>
              <a:t>“ Hola, me llamo XX, soy empleado de la empresa YY, 	y mi empresa hace ZZ”.</a:t>
            </a:r>
          </a:p>
          <a:p>
            <a:endParaRPr lang="es-ES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mtClean="0">
                <a:solidFill>
                  <a:schemeClr val="tx1"/>
                </a:solidFill>
              </a:rPr>
              <a:t>Expansión comunicativa brutal</a:t>
            </a:r>
          </a:p>
          <a:p>
            <a:endParaRPr lang="es-ES" smtClean="0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  <a:p>
            <a:endParaRPr lang="es-ES" smtClean="0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-1080000">
            <a:off x="155807" y="661216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19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smtClean="0"/>
              <a:t>					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304800" y="2204979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>
              <a:solidFill>
                <a:schemeClr val="tx1"/>
              </a:solidFill>
            </a:endParaRPr>
          </a:p>
          <a:p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371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 </a:t>
            </a:r>
            <a:r>
              <a:rPr lang="es-ES" b="1" smtClean="0"/>
              <a:t>COMENTARIOS </a:t>
            </a:r>
            <a:r>
              <a:rPr lang="es-ES" b="1"/>
              <a:t>OFENSIVOS </a:t>
            </a:r>
            <a:r>
              <a:rPr lang="es-ES" b="1" smtClean="0"/>
              <a:t>QUE AFECTAN A EMPRESA/DIRECTIVOS</a:t>
            </a:r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mtClean="0">
                <a:solidFill>
                  <a:schemeClr val="tx1"/>
                </a:solidFill>
              </a:rPr>
              <a:t>¿Qué estamos viendo? Comentarios de empleados en redes sociales: Twitter, Facebook, linkedin, youtube, etc</a:t>
            </a:r>
          </a:p>
          <a:p>
            <a:pPr marL="342900" indent="-342900">
              <a:buFont typeface="Wingdings" pitchFamily="2" charset="2"/>
              <a:buChar char="q"/>
            </a:pPr>
            <a:endParaRPr lang="es-ES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S" smtClean="0">
                <a:solidFill>
                  <a:schemeClr val="tx1"/>
                </a:solidFill>
              </a:rPr>
              <a:t>Comentarios: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Sobre situaciones en la empresa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Sobre productos o acciones estratégicas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Sobre problemas entre empleados.</a:t>
            </a:r>
          </a:p>
          <a:p>
            <a:endParaRPr lang="es-ES">
              <a:solidFill>
                <a:schemeClr val="tx1"/>
              </a:solidFill>
            </a:endParaRPr>
          </a:p>
          <a:p>
            <a:endParaRPr lang="es-ES" smtClean="0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  <a:p>
            <a:endParaRPr lang="es-ES" smtClean="0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-1080000">
            <a:off x="155807" y="661216"/>
            <a:ext cx="2766352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600" smtClean="0">
                <a:solidFill>
                  <a:schemeClr val="bg2"/>
                </a:solidFill>
              </a:rPr>
              <a:t>Ahora </a:t>
            </a:r>
            <a:endParaRPr lang="es-ES" sz="6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4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smtClean="0"/>
              <a:t>					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9E4F6-2607-4A03-99F9-7BC62CFC729C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40" y="1224280"/>
            <a:ext cx="72389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76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1">
  <a:themeElements>
    <a:clrScheme name="B&amp;M">
      <a:dk1>
        <a:srgbClr val="404143"/>
      </a:dk1>
      <a:lt1>
        <a:srgbClr val="FFFFFF"/>
      </a:lt1>
      <a:dk2>
        <a:srgbClr val="404144"/>
      </a:dk2>
      <a:lt2>
        <a:srgbClr val="FFFFFF"/>
      </a:lt2>
      <a:accent1>
        <a:srgbClr val="A71930"/>
      </a:accent1>
      <a:accent2>
        <a:srgbClr val="EBB700"/>
      </a:accent2>
      <a:accent3>
        <a:srgbClr val="6773B6"/>
      </a:accent3>
      <a:accent4>
        <a:srgbClr val="A2AD00"/>
      </a:accent4>
      <a:accent5>
        <a:srgbClr val="8B8D8E"/>
      </a:accent5>
      <a:accent6>
        <a:srgbClr val="404143"/>
      </a:accent6>
      <a:hlink>
        <a:srgbClr val="A2AD00"/>
      </a:hlink>
      <a:folHlink>
        <a:srgbClr val="A2AD00"/>
      </a:folHlink>
    </a:clrScheme>
    <a:fontScheme name="B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E2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A50E29"/>
          </a:buClr>
          <a:buSzTx/>
          <a:buFont typeface="Arial" charset="0"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A50E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E2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A50E29"/>
          </a:buClr>
          <a:buSzTx/>
          <a:buFont typeface="Arial" charset="0"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A50E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blu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ue 2">
        <a:dk1>
          <a:srgbClr val="404143"/>
        </a:dk1>
        <a:lt1>
          <a:srgbClr val="FFFFFF"/>
        </a:lt1>
        <a:dk2>
          <a:srgbClr val="A50E29"/>
        </a:dk2>
        <a:lt2>
          <a:srgbClr val="404143"/>
        </a:lt2>
        <a:accent1>
          <a:srgbClr val="A50E29"/>
        </a:accent1>
        <a:accent2>
          <a:srgbClr val="C8A004"/>
        </a:accent2>
        <a:accent3>
          <a:srgbClr val="FFFFFF"/>
        </a:accent3>
        <a:accent4>
          <a:srgbClr val="353638"/>
        </a:accent4>
        <a:accent5>
          <a:srgbClr val="CFAAAC"/>
        </a:accent5>
        <a:accent6>
          <a:srgbClr val="B59103"/>
        </a:accent6>
        <a:hlink>
          <a:srgbClr val="546288"/>
        </a:hlink>
        <a:folHlink>
          <a:srgbClr val="7D84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B&amp;M">
      <a:dk1>
        <a:srgbClr val="404143"/>
      </a:dk1>
      <a:lt1>
        <a:srgbClr val="FFFFFF"/>
      </a:lt1>
      <a:dk2>
        <a:srgbClr val="404144"/>
      </a:dk2>
      <a:lt2>
        <a:srgbClr val="FFFFFF"/>
      </a:lt2>
      <a:accent1>
        <a:srgbClr val="A71930"/>
      </a:accent1>
      <a:accent2>
        <a:srgbClr val="EBB700"/>
      </a:accent2>
      <a:accent3>
        <a:srgbClr val="6773B6"/>
      </a:accent3>
      <a:accent4>
        <a:srgbClr val="A2AD00"/>
      </a:accent4>
      <a:accent5>
        <a:srgbClr val="8B8D8E"/>
      </a:accent5>
      <a:accent6>
        <a:srgbClr val="404143"/>
      </a:accent6>
      <a:hlink>
        <a:srgbClr val="00AEEF"/>
      </a:hlink>
      <a:folHlink>
        <a:srgbClr val="A8BBC6"/>
      </a:folHlink>
    </a:clrScheme>
    <a:fontScheme name="B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E2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A50E29"/>
          </a:buClr>
          <a:buSzTx/>
          <a:buFont typeface="Arial" charset="0"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A50E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E2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A50E29"/>
          </a:buClr>
          <a:buSzTx/>
          <a:buFont typeface="Arial" charset="0"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A50E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blu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blue 2">
        <a:dk1>
          <a:srgbClr val="404143"/>
        </a:dk1>
        <a:lt1>
          <a:srgbClr val="FFFFFF"/>
        </a:lt1>
        <a:dk2>
          <a:srgbClr val="A50E29"/>
        </a:dk2>
        <a:lt2>
          <a:srgbClr val="404143"/>
        </a:lt2>
        <a:accent1>
          <a:srgbClr val="A50E29"/>
        </a:accent1>
        <a:accent2>
          <a:srgbClr val="C8A004"/>
        </a:accent2>
        <a:accent3>
          <a:srgbClr val="FFFFFF"/>
        </a:accent3>
        <a:accent4>
          <a:srgbClr val="353638"/>
        </a:accent4>
        <a:accent5>
          <a:srgbClr val="CFAAAC"/>
        </a:accent5>
        <a:accent6>
          <a:srgbClr val="B59103"/>
        </a:accent6>
        <a:hlink>
          <a:srgbClr val="546288"/>
        </a:hlink>
        <a:folHlink>
          <a:srgbClr val="7D84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&amp;M">
    <a:dk1>
      <a:srgbClr val="404143"/>
    </a:dk1>
    <a:lt1>
      <a:srgbClr val="FFFFFF"/>
    </a:lt1>
    <a:dk2>
      <a:srgbClr val="404144"/>
    </a:dk2>
    <a:lt2>
      <a:srgbClr val="FFFFFF"/>
    </a:lt2>
    <a:accent1>
      <a:srgbClr val="A71930"/>
    </a:accent1>
    <a:accent2>
      <a:srgbClr val="EBB700"/>
    </a:accent2>
    <a:accent3>
      <a:srgbClr val="6773B6"/>
    </a:accent3>
    <a:accent4>
      <a:srgbClr val="A2AD00"/>
    </a:accent4>
    <a:accent5>
      <a:srgbClr val="8B8D8E"/>
    </a:accent5>
    <a:accent6>
      <a:srgbClr val="404143"/>
    </a:accent6>
    <a:hlink>
      <a:srgbClr val="A2AD00"/>
    </a:hlink>
    <a:folHlink>
      <a:srgbClr val="A2AD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Presentación en pantalla (4:3)</PresentationFormat>
  <Paragraphs>200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1_Theme1</vt:lpstr>
      <vt:lpstr>Theme1</vt:lpstr>
      <vt:lpstr>Las Redes Sociales y su Problemática Laboral</vt:lpstr>
      <vt:lpstr>¿Cómo han cambiado las redes sociales la gestión de los recursos humanos? </vt:lpstr>
      <vt:lpstr>Diapositiva 3</vt:lpstr>
      <vt:lpstr>Diapositiva 4</vt:lpstr>
      <vt:lpstr>Diapositiva 5</vt:lpstr>
      <vt:lpstr>Ya hay precedentes </vt:lpstr>
      <vt:lpstr>Diapositiva 7</vt:lpstr>
      <vt:lpstr>Diapositiva 8</vt:lpstr>
      <vt:lpstr>Diapositiva 9</vt:lpstr>
      <vt:lpstr>¿Qué debemos tener en cuenta desde un punto de vista laboral?  ¿Cómo debemos gestionar las redes sociales?</vt:lpstr>
      <vt:lpstr>Diapositiva 11</vt:lpstr>
      <vt:lpstr>Diapositiva 12</vt:lpstr>
      <vt:lpstr>EL USO EXTRA LABORAL DE LAS REDES SOCIALES ¿Qué límites puedo imponer? ¿Qué intereses hay en juego?    </vt:lpstr>
      <vt:lpstr>¿Cómo están ponderando los jueces laborales los diferentes intereses en juego?  ¿Cuál es la capacidad sancionadora de la empresa? </vt:lpstr>
      <vt:lpstr>Diapositiva 15</vt:lpstr>
      <vt:lpstr>Comentarios difamatorios contra la empresa / otros empleados</vt:lpstr>
      <vt:lpstr>Diapositiva 17</vt:lpstr>
      <vt:lpstr>Diapositiva 18</vt:lpstr>
      <vt:lpstr>Diapositiva 19</vt:lpstr>
      <vt:lpstr>Diapositiva 20</vt:lpstr>
      <vt:lpstr>Diapositiva 21</vt:lpstr>
      <vt:lpstr>Otros usos de las Redes Sociales: la selección de personal</vt:lpstr>
      <vt:lpstr>Diapositiva 23</vt:lpstr>
      <vt:lpstr>Diapositiva 24</vt:lpstr>
      <vt:lpstr>¡Gracias!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Redes Sociales y su Problemática Laboral</dc:title>
  <cp:lastModifiedBy>Direccion</cp:lastModifiedBy>
  <cp:revision>1</cp:revision>
  <dcterms:modified xsi:type="dcterms:W3CDTF">2013-07-02T11:22:12Z</dcterms:modified>
</cp:coreProperties>
</file>